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embeddings/oleObject1.bin" ContentType="application/vnd.openxmlformats-officedocument.oleObject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50" r:id="rId1"/>
  </p:sldMasterIdLst>
  <p:notesMasterIdLst>
    <p:notesMasterId r:id="rId25"/>
  </p:notesMasterIdLst>
  <p:handoutMasterIdLst>
    <p:handoutMasterId r:id="rId26"/>
  </p:handoutMasterIdLst>
  <p:sldIdLst>
    <p:sldId id="256" r:id="rId2"/>
    <p:sldId id="376" r:id="rId3"/>
    <p:sldId id="397" r:id="rId4"/>
    <p:sldId id="398" r:id="rId5"/>
    <p:sldId id="377" r:id="rId6"/>
    <p:sldId id="390" r:id="rId7"/>
    <p:sldId id="392" r:id="rId8"/>
    <p:sldId id="378" r:id="rId9"/>
    <p:sldId id="379" r:id="rId10"/>
    <p:sldId id="380" r:id="rId11"/>
    <p:sldId id="383" r:id="rId12"/>
    <p:sldId id="384" r:id="rId13"/>
    <p:sldId id="381" r:id="rId14"/>
    <p:sldId id="382" r:id="rId15"/>
    <p:sldId id="401" r:id="rId16"/>
    <p:sldId id="393" r:id="rId17"/>
    <p:sldId id="394" r:id="rId18"/>
    <p:sldId id="402" r:id="rId19"/>
    <p:sldId id="385" r:id="rId20"/>
    <p:sldId id="386" r:id="rId21"/>
    <p:sldId id="404" r:id="rId22"/>
    <p:sldId id="389" r:id="rId23"/>
    <p:sldId id="387" r:id="rId24"/>
  </p:sldIdLst>
  <p:sldSz cx="9906000" cy="6858000" type="A4"/>
  <p:notesSz cx="6797675" cy="9926638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 useTimings="0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192C1"/>
    <a:srgbClr val="BCDDEE"/>
    <a:srgbClr val="42809E"/>
    <a:srgbClr val="FA4006"/>
    <a:srgbClr val="B1A11E"/>
    <a:srgbClr val="CE1DD5"/>
    <a:srgbClr val="5B97B7"/>
    <a:srgbClr val="6E8DB4"/>
    <a:srgbClr val="33CCCC"/>
    <a:srgbClr val="DDDD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71" autoAdjust="0"/>
    <p:restoredTop sz="92283" autoAdjust="0"/>
  </p:normalViewPr>
  <p:slideViewPr>
    <p:cSldViewPr>
      <p:cViewPr varScale="1">
        <p:scale>
          <a:sx n="122" d="100"/>
          <a:sy n="122" d="100"/>
        </p:scale>
        <p:origin x="-584" y="-104"/>
      </p:cViewPr>
      <p:guideLst>
        <p:guide orient="horz" pos="2160"/>
        <p:guide pos="3120"/>
      </p:guideLst>
    </p:cSldViewPr>
  </p:slideViewPr>
  <p:outlineViewPr>
    <p:cViewPr>
      <p:scale>
        <a:sx n="33" d="100"/>
        <a:sy n="33" d="100"/>
      </p:scale>
      <p:origin x="0" y="22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handoutMaster" Target="handoutMasters/handoutMaster1.xml"/><Relationship Id="rId27" Type="http://schemas.openxmlformats.org/officeDocument/2006/relationships/printerSettings" Target="printerSettings/printerSettings1.bin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6435" y="1"/>
            <a:ext cx="2911451" cy="4405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371" tIns="0" rIns="19371" bIns="0" numCol="1" anchor="t" anchorCtr="0" compatLnSpc="1">
            <a:prstTxWarp prst="textNoShape">
              <a:avLst/>
            </a:prstTxWarp>
          </a:bodyPr>
          <a:lstStyle>
            <a:lvl1pPr defTabSz="774758" eaLnBrk="0" hangingPunct="0">
              <a:defRPr sz="1000" i="1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74965" y="1"/>
            <a:ext cx="2914668" cy="4405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371" tIns="0" rIns="19371" bIns="0" numCol="1" anchor="t" anchorCtr="0" compatLnSpc="1">
            <a:prstTxWarp prst="textNoShape">
              <a:avLst/>
            </a:prstTxWarp>
          </a:bodyPr>
          <a:lstStyle>
            <a:lvl1pPr algn="r" defTabSz="774758" eaLnBrk="0" hangingPunct="0">
              <a:defRPr sz="1000" i="1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6435" y="9373913"/>
            <a:ext cx="2911451" cy="55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371" tIns="0" rIns="19371" bIns="0" numCol="1" anchor="b" anchorCtr="0" compatLnSpc="1">
            <a:prstTxWarp prst="textNoShape">
              <a:avLst/>
            </a:prstTxWarp>
          </a:bodyPr>
          <a:lstStyle>
            <a:lvl1pPr defTabSz="774758" eaLnBrk="0" hangingPunct="0">
              <a:defRPr sz="1000" i="1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74965" y="9373913"/>
            <a:ext cx="2914668" cy="55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371" tIns="0" rIns="19371" bIns="0" numCol="1" anchor="b" anchorCtr="0" compatLnSpc="1">
            <a:prstTxWarp prst="textNoShape">
              <a:avLst/>
            </a:prstTxWarp>
          </a:bodyPr>
          <a:lstStyle>
            <a:lvl1pPr algn="r" defTabSz="774758" eaLnBrk="0" hangingPunct="0">
              <a:defRPr sz="1000" i="1">
                <a:latin typeface="Times New Roman" pitchFamily="18" charset="0"/>
              </a:defRPr>
            </a:lvl1pPr>
          </a:lstStyle>
          <a:p>
            <a:pPr>
              <a:defRPr/>
            </a:pPr>
            <a:fld id="{196E797B-2F96-4AC8-89F2-FBEC7A1E311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34413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6435" y="1"/>
            <a:ext cx="2911451" cy="4405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371" tIns="0" rIns="19371" bIns="0" numCol="1" anchor="t" anchorCtr="0" compatLnSpc="1">
            <a:prstTxWarp prst="textNoShape">
              <a:avLst/>
            </a:prstTxWarp>
          </a:bodyPr>
          <a:lstStyle>
            <a:lvl1pPr defTabSz="774758" eaLnBrk="0" hangingPunct="0">
              <a:defRPr sz="1000" i="1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74965" y="1"/>
            <a:ext cx="2914668" cy="4405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371" tIns="0" rIns="19371" bIns="0" numCol="1" anchor="t" anchorCtr="0" compatLnSpc="1">
            <a:prstTxWarp prst="textNoShape">
              <a:avLst/>
            </a:prstTxWarp>
          </a:bodyPr>
          <a:lstStyle>
            <a:lvl1pPr algn="r" defTabSz="774758" eaLnBrk="0" hangingPunct="0">
              <a:defRPr sz="1000" i="1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6435" y="9373913"/>
            <a:ext cx="2911451" cy="55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371" tIns="0" rIns="19371" bIns="0" numCol="1" anchor="b" anchorCtr="0" compatLnSpc="1">
            <a:prstTxWarp prst="textNoShape">
              <a:avLst/>
            </a:prstTxWarp>
          </a:bodyPr>
          <a:lstStyle>
            <a:lvl1pPr defTabSz="774758" eaLnBrk="0" hangingPunct="0">
              <a:defRPr sz="1000" i="1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74965" y="9373913"/>
            <a:ext cx="2914668" cy="55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371" tIns="0" rIns="19371" bIns="0" numCol="1" anchor="b" anchorCtr="0" compatLnSpc="1">
            <a:prstTxWarp prst="textNoShape">
              <a:avLst/>
            </a:prstTxWarp>
          </a:bodyPr>
          <a:lstStyle>
            <a:lvl1pPr algn="r" defTabSz="774758" eaLnBrk="0" hangingPunct="0">
              <a:defRPr sz="1000" i="1">
                <a:latin typeface="Times New Roman" pitchFamily="18" charset="0"/>
              </a:defRPr>
            </a:lvl1pPr>
          </a:lstStyle>
          <a:p>
            <a:pPr>
              <a:defRPr/>
            </a:pPr>
            <a:fld id="{9BEDFCE2-9C1F-432A-A9DA-55483F5CCCF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3997" y="4742229"/>
            <a:ext cx="4986463" cy="44137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631" tIns="46815" rIns="93631" bIns="4681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 smtClean="0"/>
              <a:t>Klicken Sie, um die Formate des Vorlagentextes zu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F¸nfte Ebene</a:t>
            </a:r>
          </a:p>
        </p:txBody>
      </p:sp>
      <p:sp>
        <p:nvSpPr>
          <p:cNvPr id="10247" name="Rectangle 7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725488" y="779463"/>
            <a:ext cx="5348287" cy="3703637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155327655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7620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defTabSz="7620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defTabSz="7620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defTabSz="7620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defTabSz="7620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BEDFCE2-9C1F-432A-A9DA-55483F5CCCF4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01484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Relationship Id="rId3" Type="http://schemas.openxmlformats.org/officeDocument/2006/relationships/image" Target="../media/image1.jpe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Relationship Id="rId3" Type="http://schemas.openxmlformats.org/officeDocument/2006/relationships/image" Target="../media/image1.jpe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1"/>
          <p:cNvSpPr>
            <a:spLocks noGrp="1"/>
          </p:cNvSpPr>
          <p:nvPr>
            <p:ph type="title"/>
          </p:nvPr>
        </p:nvSpPr>
        <p:spPr>
          <a:xfrm>
            <a:off x="782638" y="3686400"/>
            <a:ext cx="8420100" cy="1362075"/>
          </a:xfrm>
          <a:prstGeom prst="rect">
            <a:avLst/>
          </a:prstGeom>
        </p:spPr>
        <p:txBody>
          <a:bodyPr anchor="t"/>
          <a:lstStyle>
            <a:lvl1pPr algn="l">
              <a:defRPr sz="3200" b="1" cap="all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de-AT" dirty="0"/>
          </a:p>
        </p:txBody>
      </p:sp>
      <p:sp>
        <p:nvSpPr>
          <p:cNvPr id="8" name="Textplatzhalter 2"/>
          <p:cNvSpPr>
            <a:spLocks noGrp="1"/>
          </p:cNvSpPr>
          <p:nvPr>
            <p:ph type="body" idx="1"/>
          </p:nvPr>
        </p:nvSpPr>
        <p:spPr>
          <a:xfrm>
            <a:off x="782638" y="2185200"/>
            <a:ext cx="84201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13" name="Grafik 12" descr="Wolke-ppt-Folien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7617296" cy="2158400"/>
          </a:xfrm>
          <a:prstGeom prst="rect">
            <a:avLst/>
          </a:prstGeom>
        </p:spPr>
      </p:pic>
      <p:pic>
        <p:nvPicPr>
          <p:cNvPr id="14" name="Grafik 13" descr="FTW_Logo_4C_Neu.jp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7632848" y="404664"/>
            <a:ext cx="1928664" cy="490107"/>
          </a:xfrm>
          <a:prstGeom prst="rect">
            <a:avLst/>
          </a:prstGeom>
        </p:spPr>
      </p:pic>
      <p:pic>
        <p:nvPicPr>
          <p:cNvPr id="9" name="Grafik 8" descr="Komet_5.jpg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7833320" y="5733256"/>
            <a:ext cx="1720516" cy="85116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rgbClr val="3192C1"/>
              </a:buClr>
              <a:buFontTx/>
              <a:buBlip>
                <a:blip r:embed="rId2"/>
              </a:buBlip>
              <a:defRPr/>
            </a:lvl1pPr>
            <a:lvl2pPr>
              <a:buClrTx/>
              <a:buSzPct val="100000"/>
              <a:defRPr/>
            </a:lvl2pPr>
            <a:lvl3pPr>
              <a:buClrTx/>
              <a:buSzPct val="100000"/>
              <a:buFont typeface="Wingdings" pitchFamily="2" charset="2"/>
              <a:buChar char="§"/>
              <a:defRPr sz="1600"/>
            </a:lvl3pPr>
            <a:lvl4pPr>
              <a:buClrTx/>
              <a:buFont typeface="Arial" pitchFamily="34" charset="0"/>
              <a:buChar char="•"/>
              <a:defRPr sz="1200" baseline="0"/>
            </a:lvl4pPr>
            <a:lvl5pPr>
              <a:buClr>
                <a:srgbClr val="3192C1"/>
              </a:buCl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Foliennummernplatzhalter 3"/>
          <p:cNvSpPr>
            <a:spLocks noGrp="1"/>
          </p:cNvSpPr>
          <p:nvPr>
            <p:ph type="sldNum" sz="quarter" idx="11"/>
          </p:nvPr>
        </p:nvSpPr>
        <p:spPr>
          <a:xfrm>
            <a:off x="7833320" y="6357938"/>
            <a:ext cx="2143125" cy="3810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- </a:t>
            </a:r>
            <a:fld id="{B6F99350-E9C3-4FD1-9037-2C6ADB47A97A}" type="slidenum">
              <a:rPr lang="en-US" smtClean="0"/>
              <a:pPr>
                <a:defRPr/>
              </a:pPr>
              <a:t>‹#›</a:t>
            </a:fld>
            <a:r>
              <a:rPr lang="en-US" dirty="0" smtClean="0"/>
              <a:t> </a:t>
            </a:r>
            <a:r>
              <a:rPr lang="en-US" dirty="0"/>
              <a:t>-</a:t>
            </a:r>
          </a:p>
        </p:txBody>
      </p:sp>
      <p:pic>
        <p:nvPicPr>
          <p:cNvPr id="9" name="Grafik 8" descr="FTW_Logo_4C_Neu.jp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7632848" y="404664"/>
            <a:ext cx="1928664" cy="490107"/>
          </a:xfrm>
          <a:prstGeom prst="rect">
            <a:avLst/>
          </a:prstGeom>
        </p:spPr>
      </p:pic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AT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AT" dirty="0"/>
          </a:p>
        </p:txBody>
      </p:sp>
      <p:sp>
        <p:nvSpPr>
          <p:cNvPr id="5" name="Inhaltsplatzhalter 2"/>
          <p:cNvSpPr>
            <a:spLocks noGrp="1"/>
          </p:cNvSpPr>
          <p:nvPr>
            <p:ph sz="half" idx="1"/>
          </p:nvPr>
        </p:nvSpPr>
        <p:spPr>
          <a:xfrm>
            <a:off x="738158" y="1600200"/>
            <a:ext cx="4138642" cy="4525963"/>
          </a:xfrm>
        </p:spPr>
        <p:txBody>
          <a:bodyPr/>
          <a:lstStyle>
            <a:lvl1pPr>
              <a:buFontTx/>
              <a:buBlip>
                <a:blip r:embed="rId2"/>
              </a:buBlip>
              <a:defRPr sz="2400"/>
            </a:lvl1pPr>
            <a:lvl2pPr>
              <a:buClrTx/>
              <a:defRPr sz="2000"/>
            </a:lvl2pPr>
            <a:lvl3pPr>
              <a:buClrTx/>
              <a:buFont typeface="Wingdings" pitchFamily="2" charset="2"/>
              <a:buChar char="§"/>
              <a:defRPr sz="1600" baseline="0"/>
            </a:lvl3pPr>
            <a:lvl4pPr>
              <a:buClrTx/>
              <a:buFont typeface="Arial" pitchFamily="34" charset="0"/>
              <a:buChar char="•"/>
              <a:defRPr sz="12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 dirty="0" smtClean="0"/>
          </a:p>
        </p:txBody>
      </p:sp>
      <p:sp>
        <p:nvSpPr>
          <p:cNvPr id="6" name="Inhaltsplatzhalter 3"/>
          <p:cNvSpPr>
            <a:spLocks noGrp="1"/>
          </p:cNvSpPr>
          <p:nvPr>
            <p:ph sz="half" idx="2"/>
          </p:nvPr>
        </p:nvSpPr>
        <p:spPr>
          <a:xfrm>
            <a:off x="5029200" y="1600200"/>
            <a:ext cx="4281518" cy="4525963"/>
          </a:xfrm>
        </p:spPr>
        <p:txBody>
          <a:bodyPr/>
          <a:lstStyle>
            <a:lvl1pPr>
              <a:buFontTx/>
              <a:buBlip>
                <a:blip r:embed="rId2"/>
              </a:buBlip>
              <a:defRPr sz="2400"/>
            </a:lvl1pPr>
            <a:lvl2pPr>
              <a:buClrTx/>
              <a:defRPr sz="2000"/>
            </a:lvl2pPr>
            <a:lvl3pPr>
              <a:buClrTx/>
              <a:buFont typeface="Wingdings" pitchFamily="2" charset="2"/>
              <a:buChar char="§"/>
              <a:defRPr sz="1600"/>
            </a:lvl3pPr>
            <a:lvl4pPr>
              <a:buClrTx/>
              <a:buFont typeface="Arial" pitchFamily="34" charset="0"/>
              <a:buChar char="•"/>
              <a:defRPr sz="12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1" name="Foliennummernplatzhalter 3"/>
          <p:cNvSpPr>
            <a:spLocks noGrp="1"/>
          </p:cNvSpPr>
          <p:nvPr>
            <p:ph type="sldNum" sz="quarter" idx="11"/>
          </p:nvPr>
        </p:nvSpPr>
        <p:spPr>
          <a:xfrm>
            <a:off x="7833320" y="6357938"/>
            <a:ext cx="2143125" cy="3810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- </a:t>
            </a:r>
            <a:fld id="{3A4E91EE-CB2D-4FA0-B02B-10D51A921C73}" type="slidenum">
              <a:rPr lang="en-US" smtClean="0"/>
              <a:pPr>
                <a:defRPr/>
              </a:pPr>
              <a:t>‹#›</a:t>
            </a:fld>
            <a:r>
              <a:rPr lang="en-US" dirty="0" smtClean="0"/>
              <a:t> </a:t>
            </a:r>
            <a:r>
              <a:rPr lang="en-US" dirty="0"/>
              <a:t>-</a:t>
            </a:r>
          </a:p>
        </p:txBody>
      </p:sp>
      <p:pic>
        <p:nvPicPr>
          <p:cNvPr id="9" name="Grafik 8" descr="FTW_Logo_4C_Neu.jp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7632848" y="404664"/>
            <a:ext cx="1928664" cy="49010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ildplatzhalter 2"/>
          <p:cNvSpPr>
            <a:spLocks noGrp="1"/>
          </p:cNvSpPr>
          <p:nvPr>
            <p:ph type="pic" idx="1"/>
          </p:nvPr>
        </p:nvSpPr>
        <p:spPr>
          <a:xfrm>
            <a:off x="1952604" y="1071546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dirty="0" smtClean="0"/>
              <a:t>Click icon to add picture</a:t>
            </a:r>
            <a:endParaRPr lang="de-AT" noProof="0"/>
          </a:p>
        </p:txBody>
      </p:sp>
      <p:sp>
        <p:nvSpPr>
          <p:cNvPr id="7" name="Textplatzhalter 3"/>
          <p:cNvSpPr>
            <a:spLocks noGrp="1"/>
          </p:cNvSpPr>
          <p:nvPr>
            <p:ph type="body" sz="half" idx="2"/>
          </p:nvPr>
        </p:nvSpPr>
        <p:spPr>
          <a:xfrm>
            <a:off x="1963695" y="5316531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Foliennummernplatzhalter 3"/>
          <p:cNvSpPr>
            <a:spLocks noGrp="1"/>
          </p:cNvSpPr>
          <p:nvPr>
            <p:ph type="sldNum" sz="quarter" idx="11"/>
          </p:nvPr>
        </p:nvSpPr>
        <p:spPr>
          <a:xfrm>
            <a:off x="7833320" y="6357938"/>
            <a:ext cx="2143125" cy="3810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- </a:t>
            </a:r>
            <a:fld id="{B9FB3425-482D-46D8-A49F-472DF027386E}" type="slidenum">
              <a:rPr lang="en-US" smtClean="0"/>
              <a:pPr>
                <a:defRPr/>
              </a:pPr>
              <a:t>‹#›</a:t>
            </a:fld>
            <a:r>
              <a:rPr lang="en-US" dirty="0" smtClean="0"/>
              <a:t> </a:t>
            </a:r>
            <a:r>
              <a:rPr lang="en-US" dirty="0"/>
              <a:t>-</a:t>
            </a:r>
          </a:p>
        </p:txBody>
      </p:sp>
      <p:pic>
        <p:nvPicPr>
          <p:cNvPr id="8" name="Grafik 7" descr="FTW_Logo_4C_Neu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632848" y="404664"/>
            <a:ext cx="1928664" cy="490107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Relationship Id="rId6" Type="http://schemas.openxmlformats.org/officeDocument/2006/relationships/image" Target="../media/image1.jpeg"/><Relationship Id="rId7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42950" y="1219200"/>
            <a:ext cx="8420100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7" rIns="92075" bIns="4603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</p:txBody>
      </p:sp>
      <p:sp>
        <p:nvSpPr>
          <p:cNvPr id="88076" name="Rectangle 12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905328" y="6357938"/>
            <a:ext cx="2143125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200" i="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US" dirty="0"/>
              <a:t>- 1 -</a:t>
            </a:r>
          </a:p>
        </p:txBody>
      </p:sp>
      <p:sp>
        <p:nvSpPr>
          <p:cNvPr id="1030" name="Titelplatzhalter 1"/>
          <p:cNvSpPr>
            <a:spLocks noGrp="1"/>
          </p:cNvSpPr>
          <p:nvPr>
            <p:ph type="title"/>
          </p:nvPr>
        </p:nvSpPr>
        <p:spPr bwMode="auto">
          <a:xfrm>
            <a:off x="738188" y="274638"/>
            <a:ext cx="6500812" cy="79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smtClean="0"/>
              <a:t>Titelmasterformat durch Klicken bearbeiten</a:t>
            </a:r>
            <a:endParaRPr lang="de-AT" smtClean="0"/>
          </a:p>
        </p:txBody>
      </p:sp>
      <p:pic>
        <p:nvPicPr>
          <p:cNvPr id="9" name="Grafik 8" descr="FTW_Logo_4C_Neu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632848" y="404664"/>
            <a:ext cx="1928664" cy="490107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246" r:id="rId1"/>
    <p:sldLayoutId id="2147484247" r:id="rId2"/>
    <p:sldLayoutId id="2147484248" r:id="rId3"/>
    <p:sldLayoutId id="2147484249" r:id="rId4"/>
  </p:sldLayoutIdLst>
  <p:hf hdr="0" ftr="0"/>
  <p:txStyles>
    <p:titleStyle>
      <a:lvl1pPr algn="l" defTabSz="762000" rtl="0" eaLnBrk="1" fontAlgn="base" hangingPunct="1">
        <a:spcBef>
          <a:spcPct val="0"/>
        </a:spcBef>
        <a:spcAft>
          <a:spcPct val="0"/>
        </a:spcAft>
        <a:defRPr sz="2800">
          <a:solidFill>
            <a:srgbClr val="3192C1"/>
          </a:solidFill>
          <a:latin typeface="Arial" pitchFamily="34" charset="0"/>
          <a:ea typeface="+mj-ea"/>
          <a:cs typeface="Arial" pitchFamily="34" charset="0"/>
        </a:defRPr>
      </a:lvl1pPr>
      <a:lvl2pPr algn="l" defTabSz="762000" rtl="0" eaLnBrk="1" fontAlgn="base" hangingPunct="1">
        <a:spcBef>
          <a:spcPct val="0"/>
        </a:spcBef>
        <a:spcAft>
          <a:spcPct val="0"/>
        </a:spcAft>
        <a:defRPr sz="2800">
          <a:solidFill>
            <a:srgbClr val="3192C1"/>
          </a:solidFill>
          <a:latin typeface="Arial" charset="0"/>
          <a:cs typeface="Arial" charset="0"/>
        </a:defRPr>
      </a:lvl2pPr>
      <a:lvl3pPr algn="l" defTabSz="762000" rtl="0" eaLnBrk="1" fontAlgn="base" hangingPunct="1">
        <a:spcBef>
          <a:spcPct val="0"/>
        </a:spcBef>
        <a:spcAft>
          <a:spcPct val="0"/>
        </a:spcAft>
        <a:defRPr sz="2800">
          <a:solidFill>
            <a:srgbClr val="3192C1"/>
          </a:solidFill>
          <a:latin typeface="Arial" charset="0"/>
          <a:cs typeface="Arial" charset="0"/>
        </a:defRPr>
      </a:lvl3pPr>
      <a:lvl4pPr algn="l" defTabSz="762000" rtl="0" eaLnBrk="1" fontAlgn="base" hangingPunct="1">
        <a:spcBef>
          <a:spcPct val="0"/>
        </a:spcBef>
        <a:spcAft>
          <a:spcPct val="0"/>
        </a:spcAft>
        <a:defRPr sz="2800">
          <a:solidFill>
            <a:srgbClr val="3192C1"/>
          </a:solidFill>
          <a:latin typeface="Arial" charset="0"/>
          <a:cs typeface="Arial" charset="0"/>
        </a:defRPr>
      </a:lvl4pPr>
      <a:lvl5pPr algn="l" defTabSz="762000" rtl="0" eaLnBrk="1" fontAlgn="base" hangingPunct="1">
        <a:spcBef>
          <a:spcPct val="0"/>
        </a:spcBef>
        <a:spcAft>
          <a:spcPct val="0"/>
        </a:spcAft>
        <a:defRPr sz="2800">
          <a:solidFill>
            <a:srgbClr val="3192C1"/>
          </a:solidFill>
          <a:latin typeface="Arial" charset="0"/>
          <a:cs typeface="Arial" charset="0"/>
        </a:defRPr>
      </a:lvl5pPr>
      <a:lvl6pPr marL="457200" algn="l" defTabSz="762000" rtl="0" eaLnBrk="1" fontAlgn="base" hangingPunct="1">
        <a:spcBef>
          <a:spcPct val="0"/>
        </a:spcBef>
        <a:spcAft>
          <a:spcPct val="0"/>
        </a:spcAft>
        <a:defRPr sz="2800">
          <a:solidFill>
            <a:srgbClr val="5B97B7"/>
          </a:solidFill>
          <a:latin typeface="Verdana" pitchFamily="34" charset="0"/>
        </a:defRPr>
      </a:lvl6pPr>
      <a:lvl7pPr marL="914400" algn="l" defTabSz="762000" rtl="0" eaLnBrk="1" fontAlgn="base" hangingPunct="1">
        <a:spcBef>
          <a:spcPct val="0"/>
        </a:spcBef>
        <a:spcAft>
          <a:spcPct val="0"/>
        </a:spcAft>
        <a:defRPr sz="2800">
          <a:solidFill>
            <a:srgbClr val="5B97B7"/>
          </a:solidFill>
          <a:latin typeface="Verdana" pitchFamily="34" charset="0"/>
        </a:defRPr>
      </a:lvl7pPr>
      <a:lvl8pPr marL="1371600" algn="l" defTabSz="762000" rtl="0" eaLnBrk="1" fontAlgn="base" hangingPunct="1">
        <a:spcBef>
          <a:spcPct val="0"/>
        </a:spcBef>
        <a:spcAft>
          <a:spcPct val="0"/>
        </a:spcAft>
        <a:defRPr sz="2800">
          <a:solidFill>
            <a:srgbClr val="5B97B7"/>
          </a:solidFill>
          <a:latin typeface="Verdana" pitchFamily="34" charset="0"/>
        </a:defRPr>
      </a:lvl8pPr>
      <a:lvl9pPr marL="1828800" algn="l" defTabSz="762000" rtl="0" eaLnBrk="1" fontAlgn="base" hangingPunct="1">
        <a:spcBef>
          <a:spcPct val="0"/>
        </a:spcBef>
        <a:spcAft>
          <a:spcPct val="0"/>
        </a:spcAft>
        <a:defRPr sz="2800">
          <a:solidFill>
            <a:srgbClr val="5B97B7"/>
          </a:solidFill>
          <a:latin typeface="Verdana" pitchFamily="34" charset="0"/>
        </a:defRPr>
      </a:lvl9pPr>
    </p:titleStyle>
    <p:bodyStyle>
      <a:lvl1pPr marL="342900" indent="-342900" algn="l" defTabSz="762000" rtl="0" eaLnBrk="1" fontAlgn="base" hangingPunct="1">
        <a:spcBef>
          <a:spcPct val="20000"/>
        </a:spcBef>
        <a:spcAft>
          <a:spcPct val="0"/>
        </a:spcAft>
        <a:buClr>
          <a:srgbClr val="3192C1"/>
        </a:buClr>
        <a:buSzPct val="100000"/>
        <a:buFontTx/>
        <a:buBlip>
          <a:blip r:embed="rId7"/>
        </a:buBlip>
        <a:defRPr sz="24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2950" indent="-209550" algn="l" defTabSz="762000" rtl="0" eaLnBrk="1" fontAlgn="base" hangingPunct="1">
        <a:spcBef>
          <a:spcPct val="20000"/>
        </a:spcBef>
        <a:spcAft>
          <a:spcPct val="0"/>
        </a:spcAft>
        <a:buClrTx/>
        <a:buSzPct val="100000"/>
        <a:buChar char="-"/>
        <a:defRPr sz="2000">
          <a:solidFill>
            <a:schemeClr val="tx1"/>
          </a:solidFill>
          <a:latin typeface="Arial" pitchFamily="34" charset="0"/>
          <a:cs typeface="Arial" pitchFamily="34" charset="0"/>
        </a:defRPr>
      </a:lvl2pPr>
      <a:lvl3pPr marL="1162050" indent="-228600" algn="l" defTabSz="762000" rtl="0" eaLnBrk="1" fontAlgn="base" hangingPunct="1">
        <a:spcBef>
          <a:spcPct val="20000"/>
        </a:spcBef>
        <a:spcAft>
          <a:spcPct val="0"/>
        </a:spcAft>
        <a:buClrTx/>
        <a:buSzPct val="100000"/>
        <a:buFont typeface="Wingdings" pitchFamily="2" charset="2"/>
        <a:buChar char="§"/>
        <a:defRPr sz="1600">
          <a:solidFill>
            <a:schemeClr val="tx1"/>
          </a:solidFill>
          <a:latin typeface="Arial" pitchFamily="34" charset="0"/>
          <a:cs typeface="Arial" pitchFamily="34" charset="0"/>
        </a:defRPr>
      </a:lvl3pPr>
      <a:lvl4pPr marL="1581150" indent="-228600" algn="l" defTabSz="762000" rtl="0" eaLnBrk="1" fontAlgn="base" hangingPunct="1">
        <a:spcBef>
          <a:spcPct val="20000"/>
        </a:spcBef>
        <a:spcAft>
          <a:spcPct val="0"/>
        </a:spcAft>
        <a:buClrTx/>
        <a:buSzPct val="100000"/>
        <a:buFont typeface="Arial" pitchFamily="34" charset="0"/>
        <a:buChar char="•"/>
        <a:defRPr sz="1200">
          <a:solidFill>
            <a:schemeClr val="tx1"/>
          </a:solidFill>
          <a:latin typeface="Arial" pitchFamily="34" charset="0"/>
          <a:cs typeface="Arial" pitchFamily="34" charset="0"/>
        </a:defRPr>
      </a:lvl4pPr>
      <a:lvl5pPr marL="2000250" indent="-228600" algn="l" defTabSz="762000" rtl="0" eaLnBrk="1" fontAlgn="base" hangingPunct="1">
        <a:spcBef>
          <a:spcPct val="20000"/>
        </a:spcBef>
        <a:spcAft>
          <a:spcPct val="0"/>
        </a:spcAft>
        <a:buClr>
          <a:srgbClr val="3192C1"/>
        </a:buClr>
        <a:buSzPct val="100000"/>
        <a:buChar char="–"/>
        <a:defRPr sz="2000">
          <a:solidFill>
            <a:schemeClr val="tx1"/>
          </a:solidFill>
          <a:latin typeface="Arial" pitchFamily="34" charset="0"/>
          <a:cs typeface="Arial" pitchFamily="34" charset="0"/>
        </a:defRPr>
      </a:lvl5pPr>
      <a:lvl6pPr marL="2457450" indent="-228600" algn="l" defTabSz="762000" rtl="0" eaLnBrk="1" fontAlgn="base" hangingPunct="1">
        <a:spcBef>
          <a:spcPct val="20000"/>
        </a:spcBef>
        <a:spcAft>
          <a:spcPct val="0"/>
        </a:spcAft>
        <a:buSzPct val="100000"/>
        <a:buChar char="–"/>
        <a:defRPr>
          <a:solidFill>
            <a:schemeClr val="tx1"/>
          </a:solidFill>
          <a:latin typeface="+mn-lt"/>
        </a:defRPr>
      </a:lvl6pPr>
      <a:lvl7pPr marL="2914650" indent="-228600" algn="l" defTabSz="762000" rtl="0" eaLnBrk="1" fontAlgn="base" hangingPunct="1">
        <a:spcBef>
          <a:spcPct val="20000"/>
        </a:spcBef>
        <a:spcAft>
          <a:spcPct val="0"/>
        </a:spcAft>
        <a:buSzPct val="100000"/>
        <a:buChar char="–"/>
        <a:defRPr>
          <a:solidFill>
            <a:schemeClr val="tx1"/>
          </a:solidFill>
          <a:latin typeface="+mn-lt"/>
        </a:defRPr>
      </a:lvl7pPr>
      <a:lvl8pPr marL="3371850" indent="-228600" algn="l" defTabSz="762000" rtl="0" eaLnBrk="1" fontAlgn="base" hangingPunct="1">
        <a:spcBef>
          <a:spcPct val="20000"/>
        </a:spcBef>
        <a:spcAft>
          <a:spcPct val="0"/>
        </a:spcAft>
        <a:buSzPct val="100000"/>
        <a:buChar char="–"/>
        <a:defRPr>
          <a:solidFill>
            <a:schemeClr val="tx1"/>
          </a:solidFill>
          <a:latin typeface="+mn-lt"/>
        </a:defRPr>
      </a:lvl8pPr>
      <a:lvl9pPr marL="3829050" indent="-228600" algn="l" defTabSz="762000" rtl="0" eaLnBrk="1" fontAlgn="base" hangingPunct="1">
        <a:spcBef>
          <a:spcPct val="20000"/>
        </a:spcBef>
        <a:spcAft>
          <a:spcPct val="0"/>
        </a:spcAft>
        <a:buSzPct val="100000"/>
        <a:buChar char="–"/>
        <a:defRPr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jpeg"/><Relationship Id="rId3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4" Type="http://schemas.openxmlformats.org/officeDocument/2006/relationships/image" Target="../media/image24.emf"/><Relationship Id="rId5" Type="http://schemas.openxmlformats.org/officeDocument/2006/relationships/image" Target="../media/image25.jpg"/><Relationship Id="rId6" Type="http://schemas.openxmlformats.org/officeDocument/2006/relationships/image" Target="../media/image8.pn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30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4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4" Type="http://schemas.openxmlformats.org/officeDocument/2006/relationships/image" Target="../media/image5.png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40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4" Type="http://schemas.openxmlformats.org/officeDocument/2006/relationships/image" Target="../media/image17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4" Type="http://schemas.openxmlformats.org/officeDocument/2006/relationships/image" Target="../media/image18.png"/><Relationship Id="rId5" Type="http://schemas.openxmlformats.org/officeDocument/2006/relationships/image" Target="../media/image2.jpeg"/><Relationship Id="rId6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21332" y="1728427"/>
            <a:ext cx="8420100" cy="1152128"/>
          </a:xfrm>
        </p:spPr>
        <p:txBody>
          <a:bodyPr/>
          <a:lstStyle/>
          <a:p>
            <a:pPr>
              <a:defRPr/>
            </a:pPr>
            <a:r>
              <a:rPr lang="de-AT" sz="2800" b="1" dirty="0" smtClean="0"/>
              <a:t>Pierdomenico Fiadino</a:t>
            </a:r>
          </a:p>
          <a:p>
            <a:pPr>
              <a:defRPr/>
            </a:pPr>
            <a:r>
              <a:rPr lang="de-AT" dirty="0" smtClean="0"/>
              <a:t>The Telecommunications Research Center Vienna (ftw.)</a:t>
            </a:r>
            <a:endParaRPr lang="de-AT" sz="2400" dirty="0"/>
          </a:p>
          <a:p>
            <a:pPr>
              <a:defRPr/>
            </a:pPr>
            <a:endParaRPr lang="de-AT" dirty="0"/>
          </a:p>
        </p:txBody>
      </p:sp>
      <p:sp>
        <p:nvSpPr>
          <p:cNvPr id="5" name="Rectangle 4"/>
          <p:cNvSpPr/>
          <p:nvPr/>
        </p:nvSpPr>
        <p:spPr bwMode="auto">
          <a:xfrm>
            <a:off x="7671590" y="5713784"/>
            <a:ext cx="2216696" cy="1089315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7216" y="6140661"/>
            <a:ext cx="2879725" cy="573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platzhalter 2"/>
          <p:cNvSpPr txBox="1">
            <a:spLocks/>
          </p:cNvSpPr>
          <p:nvPr/>
        </p:nvSpPr>
        <p:spPr bwMode="auto">
          <a:xfrm>
            <a:off x="421332" y="2880555"/>
            <a:ext cx="8420100" cy="1152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7" rIns="92075" bIns="46037" numCol="1" anchor="b" anchorCtr="0" compatLnSpc="1">
            <a:prstTxWarp prst="textNoShape">
              <a:avLst/>
            </a:prstTxWarp>
          </a:bodyPr>
          <a:lstStyle>
            <a:lvl1pPr marL="0" indent="0" algn="l" defTabSz="7620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3192C1"/>
              </a:buClr>
              <a:buSzPct val="100000"/>
              <a:buFontTx/>
              <a:buNone/>
              <a:defRPr sz="20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indent="0" algn="l" defTabSz="762000" rtl="0" eaLnBrk="1" fontAlgn="base" hangingPunct="1">
              <a:spcBef>
                <a:spcPct val="20000"/>
              </a:spcBef>
              <a:spcAft>
                <a:spcPct val="0"/>
              </a:spcAft>
              <a:buClrTx/>
              <a:buSzPct val="100000"/>
              <a:buNone/>
              <a:defRPr sz="18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2pPr>
            <a:lvl3pPr marL="914400" indent="0" algn="l" defTabSz="762000" rtl="0" eaLnBrk="1" fontAlgn="base" hangingPunct="1"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Wingdings" pitchFamily="2" charset="2"/>
              <a:buNone/>
              <a:defRPr sz="16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3pPr>
            <a:lvl4pPr marL="1371600" indent="0" algn="l" defTabSz="762000" rtl="0" eaLnBrk="1" fontAlgn="base" hangingPunct="1"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Arial" pitchFamily="34" charset="0"/>
              <a:buNone/>
              <a:defRPr sz="14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4pPr>
            <a:lvl5pPr marL="1828800" indent="0" algn="l" defTabSz="7620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3192C1"/>
              </a:buClr>
              <a:buSzPct val="100000"/>
              <a:buNone/>
              <a:defRPr sz="14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5pPr>
            <a:lvl6pPr marL="2286000" indent="0" algn="l" defTabSz="762000" rtl="0" eaLnBrk="1" fontAlgn="base" hangingPunct="1">
              <a:spcBef>
                <a:spcPct val="20000"/>
              </a:spcBef>
              <a:spcAft>
                <a:spcPct val="0"/>
              </a:spcAft>
              <a:buSzPct val="100000"/>
              <a:buNone/>
              <a:defRPr sz="1400">
                <a:solidFill>
                  <a:schemeClr val="tx1">
                    <a:tint val="75000"/>
                  </a:schemeClr>
                </a:solidFill>
                <a:latin typeface="+mn-lt"/>
              </a:defRPr>
            </a:lvl6pPr>
            <a:lvl7pPr marL="2743200" indent="0" algn="l" defTabSz="762000" rtl="0" eaLnBrk="1" fontAlgn="base" hangingPunct="1">
              <a:spcBef>
                <a:spcPct val="20000"/>
              </a:spcBef>
              <a:spcAft>
                <a:spcPct val="0"/>
              </a:spcAft>
              <a:buSzPct val="100000"/>
              <a:buNone/>
              <a:defRPr sz="1400">
                <a:solidFill>
                  <a:schemeClr val="tx1">
                    <a:tint val="75000"/>
                  </a:schemeClr>
                </a:solidFill>
                <a:latin typeface="+mn-lt"/>
              </a:defRPr>
            </a:lvl7pPr>
            <a:lvl8pPr marL="3200400" indent="0" algn="l" defTabSz="762000" rtl="0" eaLnBrk="1" fontAlgn="base" hangingPunct="1">
              <a:spcBef>
                <a:spcPct val="20000"/>
              </a:spcBef>
              <a:spcAft>
                <a:spcPct val="0"/>
              </a:spcAft>
              <a:buSzPct val="100000"/>
              <a:buNone/>
              <a:defRPr sz="1400">
                <a:solidFill>
                  <a:schemeClr val="tx1">
                    <a:tint val="75000"/>
                  </a:schemeClr>
                </a:solidFill>
                <a:latin typeface="+mn-lt"/>
              </a:defRPr>
            </a:lvl8pPr>
            <a:lvl9pPr marL="3657600" indent="0" algn="l" defTabSz="762000" rtl="0" eaLnBrk="1" fontAlgn="base" hangingPunct="1">
              <a:spcBef>
                <a:spcPct val="20000"/>
              </a:spcBef>
              <a:spcAft>
                <a:spcPct val="0"/>
              </a:spcAft>
              <a:buSzPct val="100000"/>
              <a:buNone/>
              <a:defRPr sz="1400">
                <a:solidFill>
                  <a:schemeClr val="tx1">
                    <a:tint val="75000"/>
                  </a:schemeClr>
                </a:solidFill>
                <a:latin typeface="+mn-lt"/>
              </a:defRPr>
            </a:lvl9pPr>
          </a:lstStyle>
          <a:p>
            <a:pPr>
              <a:defRPr/>
            </a:pPr>
            <a:r>
              <a:rPr lang="de-AT" sz="3100" b="1" dirty="0" err="1" smtClean="0">
                <a:solidFill>
                  <a:srgbClr val="3192C1"/>
                </a:solidFill>
              </a:rPr>
              <a:t>Vivisecting</a:t>
            </a:r>
            <a:r>
              <a:rPr lang="de-AT" sz="3100" b="1" dirty="0" smtClean="0">
                <a:solidFill>
                  <a:srgbClr val="3192C1"/>
                </a:solidFill>
              </a:rPr>
              <a:t> </a:t>
            </a:r>
            <a:r>
              <a:rPr lang="de-AT" sz="3100" b="1" dirty="0" err="1" smtClean="0">
                <a:solidFill>
                  <a:srgbClr val="3192C1"/>
                </a:solidFill>
              </a:rPr>
              <a:t>WhatsApp</a:t>
            </a:r>
            <a:r>
              <a:rPr lang="de-AT" sz="3100" b="1" dirty="0" smtClean="0">
                <a:solidFill>
                  <a:srgbClr val="3192C1"/>
                </a:solidFill>
              </a:rPr>
              <a:t> in </a:t>
            </a:r>
            <a:r>
              <a:rPr lang="de-AT" sz="3100" b="1" dirty="0" err="1" smtClean="0">
                <a:solidFill>
                  <a:srgbClr val="3192C1"/>
                </a:solidFill>
              </a:rPr>
              <a:t>Cellular</a:t>
            </a:r>
            <a:r>
              <a:rPr lang="de-AT" sz="3100" b="1" dirty="0" smtClean="0">
                <a:solidFill>
                  <a:srgbClr val="3192C1"/>
                </a:solidFill>
              </a:rPr>
              <a:t> Networks</a:t>
            </a:r>
          </a:p>
          <a:p>
            <a:pPr>
              <a:defRPr/>
            </a:pPr>
            <a:endParaRPr lang="de-AT" sz="3100" b="1" dirty="0">
              <a:solidFill>
                <a:srgbClr val="3192C1"/>
              </a:solidFill>
            </a:endParaRPr>
          </a:p>
        </p:txBody>
      </p:sp>
      <p:sp>
        <p:nvSpPr>
          <p:cNvPr id="7" name="Textplatzhalter 2"/>
          <p:cNvSpPr txBox="1">
            <a:spLocks/>
          </p:cNvSpPr>
          <p:nvPr/>
        </p:nvSpPr>
        <p:spPr bwMode="auto">
          <a:xfrm>
            <a:off x="421332" y="4392723"/>
            <a:ext cx="8420100" cy="9414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7" rIns="92075" bIns="46037" numCol="1" anchor="ctr" anchorCtr="0" compatLnSpc="1">
            <a:prstTxWarp prst="textNoShape">
              <a:avLst/>
            </a:prstTxWarp>
          </a:bodyPr>
          <a:lstStyle>
            <a:lvl1pPr marL="0" indent="0" algn="l" defTabSz="7620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3192C1"/>
              </a:buClr>
              <a:buSzPct val="100000"/>
              <a:buFontTx/>
              <a:buNone/>
              <a:defRPr sz="20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indent="0" algn="l" defTabSz="762000" rtl="0" eaLnBrk="1" fontAlgn="base" hangingPunct="1">
              <a:spcBef>
                <a:spcPct val="20000"/>
              </a:spcBef>
              <a:spcAft>
                <a:spcPct val="0"/>
              </a:spcAft>
              <a:buClrTx/>
              <a:buSzPct val="100000"/>
              <a:buNone/>
              <a:defRPr sz="18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2pPr>
            <a:lvl3pPr marL="914400" indent="0" algn="l" defTabSz="762000" rtl="0" eaLnBrk="1" fontAlgn="base" hangingPunct="1"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Wingdings" pitchFamily="2" charset="2"/>
              <a:buNone/>
              <a:defRPr sz="16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3pPr>
            <a:lvl4pPr marL="1371600" indent="0" algn="l" defTabSz="762000" rtl="0" eaLnBrk="1" fontAlgn="base" hangingPunct="1"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Arial" pitchFamily="34" charset="0"/>
              <a:buNone/>
              <a:defRPr sz="14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4pPr>
            <a:lvl5pPr marL="1828800" indent="0" algn="l" defTabSz="7620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3192C1"/>
              </a:buClr>
              <a:buSzPct val="100000"/>
              <a:buNone/>
              <a:defRPr sz="14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5pPr>
            <a:lvl6pPr marL="2286000" indent="0" algn="l" defTabSz="762000" rtl="0" eaLnBrk="1" fontAlgn="base" hangingPunct="1">
              <a:spcBef>
                <a:spcPct val="20000"/>
              </a:spcBef>
              <a:spcAft>
                <a:spcPct val="0"/>
              </a:spcAft>
              <a:buSzPct val="100000"/>
              <a:buNone/>
              <a:defRPr sz="1400">
                <a:solidFill>
                  <a:schemeClr val="tx1">
                    <a:tint val="75000"/>
                  </a:schemeClr>
                </a:solidFill>
                <a:latin typeface="+mn-lt"/>
              </a:defRPr>
            </a:lvl6pPr>
            <a:lvl7pPr marL="2743200" indent="0" algn="l" defTabSz="762000" rtl="0" eaLnBrk="1" fontAlgn="base" hangingPunct="1">
              <a:spcBef>
                <a:spcPct val="20000"/>
              </a:spcBef>
              <a:spcAft>
                <a:spcPct val="0"/>
              </a:spcAft>
              <a:buSzPct val="100000"/>
              <a:buNone/>
              <a:defRPr sz="1400">
                <a:solidFill>
                  <a:schemeClr val="tx1">
                    <a:tint val="75000"/>
                  </a:schemeClr>
                </a:solidFill>
                <a:latin typeface="+mn-lt"/>
              </a:defRPr>
            </a:lvl7pPr>
            <a:lvl8pPr marL="3200400" indent="0" algn="l" defTabSz="762000" rtl="0" eaLnBrk="1" fontAlgn="base" hangingPunct="1">
              <a:spcBef>
                <a:spcPct val="20000"/>
              </a:spcBef>
              <a:spcAft>
                <a:spcPct val="0"/>
              </a:spcAft>
              <a:buSzPct val="100000"/>
              <a:buNone/>
              <a:defRPr sz="1400">
                <a:solidFill>
                  <a:schemeClr val="tx1">
                    <a:tint val="75000"/>
                  </a:schemeClr>
                </a:solidFill>
                <a:latin typeface="+mn-lt"/>
              </a:defRPr>
            </a:lvl8pPr>
            <a:lvl9pPr marL="3657600" indent="0" algn="l" defTabSz="762000" rtl="0" eaLnBrk="1" fontAlgn="base" hangingPunct="1">
              <a:spcBef>
                <a:spcPct val="20000"/>
              </a:spcBef>
              <a:spcAft>
                <a:spcPct val="0"/>
              </a:spcAft>
              <a:buSzPct val="100000"/>
              <a:buNone/>
              <a:defRPr sz="1400">
                <a:solidFill>
                  <a:schemeClr val="tx1">
                    <a:tint val="75000"/>
                  </a:schemeClr>
                </a:solidFill>
                <a:latin typeface="+mn-lt"/>
              </a:defRPr>
            </a:lvl9pPr>
          </a:lstStyle>
          <a:p>
            <a:pPr>
              <a:defRPr/>
            </a:pPr>
            <a:r>
              <a:rPr lang="de-AT" sz="1800" kern="0" dirty="0" smtClean="0">
                <a:solidFill>
                  <a:schemeClr val="bg1">
                    <a:lumMod val="65000"/>
                  </a:schemeClr>
                </a:solidFill>
              </a:rPr>
              <a:t>fiadino@ftw.at</a:t>
            </a:r>
          </a:p>
          <a:p>
            <a:pPr>
              <a:defRPr/>
            </a:pPr>
            <a:r>
              <a:rPr lang="de-AT" sz="1800" kern="0" dirty="0" smtClean="0">
                <a:solidFill>
                  <a:schemeClr val="bg1">
                    <a:lumMod val="65000"/>
                  </a:schemeClr>
                </a:solidFill>
              </a:rPr>
              <a:t>http://userver.ftw.at/~fiadino</a:t>
            </a:r>
          </a:p>
        </p:txBody>
      </p:sp>
      <p:pic>
        <p:nvPicPr>
          <p:cNvPr id="8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162" y="5543945"/>
            <a:ext cx="3194538" cy="1125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platzhalter 2"/>
          <p:cNvSpPr txBox="1">
            <a:spLocks/>
          </p:cNvSpPr>
          <p:nvPr/>
        </p:nvSpPr>
        <p:spPr bwMode="auto">
          <a:xfrm>
            <a:off x="421332" y="3140968"/>
            <a:ext cx="8420100" cy="720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7" rIns="92075" bIns="46037" numCol="1" anchor="b" anchorCtr="0" compatLnSpc="1">
            <a:prstTxWarp prst="textNoShape">
              <a:avLst/>
            </a:prstTxWarp>
          </a:bodyPr>
          <a:lstStyle>
            <a:lvl1pPr marL="0" indent="0" algn="l" defTabSz="7620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3192C1"/>
              </a:buClr>
              <a:buSzPct val="100000"/>
              <a:buFontTx/>
              <a:buNone/>
              <a:defRPr sz="20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indent="0" algn="l" defTabSz="762000" rtl="0" eaLnBrk="1" fontAlgn="base" hangingPunct="1">
              <a:spcBef>
                <a:spcPct val="20000"/>
              </a:spcBef>
              <a:spcAft>
                <a:spcPct val="0"/>
              </a:spcAft>
              <a:buClrTx/>
              <a:buSzPct val="100000"/>
              <a:buNone/>
              <a:defRPr sz="18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2pPr>
            <a:lvl3pPr marL="914400" indent="0" algn="l" defTabSz="762000" rtl="0" eaLnBrk="1" fontAlgn="base" hangingPunct="1"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Wingdings" pitchFamily="2" charset="2"/>
              <a:buNone/>
              <a:defRPr sz="16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3pPr>
            <a:lvl4pPr marL="1371600" indent="0" algn="l" defTabSz="762000" rtl="0" eaLnBrk="1" fontAlgn="base" hangingPunct="1"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Arial" pitchFamily="34" charset="0"/>
              <a:buNone/>
              <a:defRPr sz="14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4pPr>
            <a:lvl5pPr marL="1828800" indent="0" algn="l" defTabSz="7620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3192C1"/>
              </a:buClr>
              <a:buSzPct val="100000"/>
              <a:buNone/>
              <a:defRPr sz="14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5pPr>
            <a:lvl6pPr marL="2286000" indent="0" algn="l" defTabSz="762000" rtl="0" eaLnBrk="1" fontAlgn="base" hangingPunct="1">
              <a:spcBef>
                <a:spcPct val="20000"/>
              </a:spcBef>
              <a:spcAft>
                <a:spcPct val="0"/>
              </a:spcAft>
              <a:buSzPct val="100000"/>
              <a:buNone/>
              <a:defRPr sz="1400">
                <a:solidFill>
                  <a:schemeClr val="tx1">
                    <a:tint val="75000"/>
                  </a:schemeClr>
                </a:solidFill>
                <a:latin typeface="+mn-lt"/>
              </a:defRPr>
            </a:lvl6pPr>
            <a:lvl7pPr marL="2743200" indent="0" algn="l" defTabSz="762000" rtl="0" eaLnBrk="1" fontAlgn="base" hangingPunct="1">
              <a:spcBef>
                <a:spcPct val="20000"/>
              </a:spcBef>
              <a:spcAft>
                <a:spcPct val="0"/>
              </a:spcAft>
              <a:buSzPct val="100000"/>
              <a:buNone/>
              <a:defRPr sz="1400">
                <a:solidFill>
                  <a:schemeClr val="tx1">
                    <a:tint val="75000"/>
                  </a:schemeClr>
                </a:solidFill>
                <a:latin typeface="+mn-lt"/>
              </a:defRPr>
            </a:lvl7pPr>
            <a:lvl8pPr marL="3200400" indent="0" algn="l" defTabSz="762000" rtl="0" eaLnBrk="1" fontAlgn="base" hangingPunct="1">
              <a:spcBef>
                <a:spcPct val="20000"/>
              </a:spcBef>
              <a:spcAft>
                <a:spcPct val="0"/>
              </a:spcAft>
              <a:buSzPct val="100000"/>
              <a:buNone/>
              <a:defRPr sz="1400">
                <a:solidFill>
                  <a:schemeClr val="tx1">
                    <a:tint val="75000"/>
                  </a:schemeClr>
                </a:solidFill>
                <a:latin typeface="+mn-lt"/>
              </a:defRPr>
            </a:lvl8pPr>
            <a:lvl9pPr marL="3657600" indent="0" algn="l" defTabSz="762000" rtl="0" eaLnBrk="1" fontAlgn="base" hangingPunct="1">
              <a:spcBef>
                <a:spcPct val="20000"/>
              </a:spcBef>
              <a:spcAft>
                <a:spcPct val="0"/>
              </a:spcAft>
              <a:buSzPct val="100000"/>
              <a:buNone/>
              <a:defRPr sz="1400">
                <a:solidFill>
                  <a:schemeClr val="tx1">
                    <a:tint val="75000"/>
                  </a:schemeClr>
                </a:solidFill>
                <a:latin typeface="+mn-lt"/>
              </a:defRPr>
            </a:lvl9pPr>
          </a:lstStyle>
          <a:p>
            <a:pPr>
              <a:defRPr/>
            </a:pPr>
            <a:r>
              <a:rPr lang="en-US" sz="2400" i="1" dirty="0" smtClean="0">
                <a:solidFill>
                  <a:srgbClr val="3192C1"/>
                </a:solidFill>
              </a:rPr>
              <a:t>Servers, Flows, and Quality of Experience</a:t>
            </a:r>
            <a:endParaRPr lang="de-AT" sz="1800" i="1" dirty="0">
              <a:solidFill>
                <a:srgbClr val="3192C1"/>
              </a:solidFill>
            </a:endParaRPr>
          </a:p>
        </p:txBody>
      </p:sp>
      <p:pic>
        <p:nvPicPr>
          <p:cNvPr id="10" name="Picture 9" descr="Vivisecting WhatsApp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9224" y="3717032"/>
            <a:ext cx="2369344" cy="200879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AT" sz="2000" dirty="0" smtClean="0"/>
              <a:t>Active IPs</a:t>
            </a:r>
            <a:endParaRPr lang="de-AT" sz="2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B6F99350-E9C3-4FD1-9037-2C6ADB47A97A}" type="slidenum">
              <a:rPr lang="en-US" smtClean="0"/>
              <a:pPr>
                <a:defRPr/>
              </a:pPr>
              <a:t>10</a:t>
            </a:fld>
            <a:r>
              <a:rPr lang="en-US" smtClean="0"/>
              <a:t> -</a:t>
            </a:r>
            <a:endParaRPr lang="en-US" dirty="0"/>
          </a:p>
        </p:txBody>
      </p:sp>
      <p:sp>
        <p:nvSpPr>
          <p:cNvPr id="5" name="Title 3"/>
          <p:cNvSpPr>
            <a:spLocks noGrp="1"/>
          </p:cNvSpPr>
          <p:nvPr>
            <p:ph type="title"/>
          </p:nvPr>
        </p:nvSpPr>
        <p:spPr>
          <a:xfrm>
            <a:off x="738188" y="274638"/>
            <a:ext cx="6735092" cy="796925"/>
          </a:xfrm>
        </p:spPr>
        <p:txBody>
          <a:bodyPr/>
          <a:lstStyle/>
          <a:p>
            <a:r>
              <a:rPr lang="de-AT" sz="2400" b="1" dirty="0" smtClean="0"/>
              <a:t>Revealing Hosting Infrastructure</a:t>
            </a:r>
            <a:r>
              <a:rPr lang="de-AT" sz="2400" dirty="0" smtClean="0"/>
              <a:t/>
            </a:r>
            <a:br>
              <a:rPr lang="de-AT" sz="2400" dirty="0" smtClean="0"/>
            </a:br>
            <a:r>
              <a:rPr lang="de-AT" sz="2000" dirty="0" smtClean="0"/>
              <a:t>Through large-scale passive measurements</a:t>
            </a:r>
            <a:endParaRPr lang="de-AT" sz="2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188" y="1772816"/>
            <a:ext cx="5334000" cy="3962400"/>
          </a:xfrm>
          <a:prstGeom prst="rect">
            <a:avLst/>
          </a:prstGeom>
        </p:spPr>
      </p:pic>
      <p:pic>
        <p:nvPicPr>
          <p:cNvPr id="7" name="Picture 6" descr="Vivisecting WhatsApp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31519"/>
            <a:ext cx="1073200" cy="909887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 bwMode="auto">
          <a:xfrm>
            <a:off x="6177136" y="1844824"/>
            <a:ext cx="4258816" cy="4680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E80202"/>
              </a:buClr>
              <a:buSzPct val="65000"/>
              <a:buFont typeface="Wingdings" pitchFamily="2" charset="2"/>
              <a:buChar char="n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69925" indent="-3254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E80202"/>
              </a:buClr>
              <a:buSzPct val="60000"/>
              <a:buFont typeface="Wingdings" pitchFamily="2" charset="2"/>
              <a:buChar char="q"/>
              <a:defRPr sz="2600">
                <a:solidFill>
                  <a:schemeClr val="tx1"/>
                </a:solidFill>
                <a:latin typeface="+mn-lt"/>
              </a:defRPr>
            </a:lvl2pPr>
            <a:lvl3pPr marL="1022350" indent="-3508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E80202"/>
              </a:buClr>
              <a:buSzPct val="65000"/>
              <a:buFont typeface="Wingdings" pitchFamily="2" charset="2"/>
              <a:buChar char="n"/>
              <a:defRPr sz="2200">
                <a:solidFill>
                  <a:schemeClr val="tx1"/>
                </a:solidFill>
                <a:latin typeface="+mn-lt"/>
              </a:defRPr>
            </a:lvl3pPr>
            <a:lvl4pPr marL="1339850" indent="-315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" pitchFamily="2" charset="2"/>
              <a:buChar char="v"/>
              <a:defRPr sz="2000">
                <a:solidFill>
                  <a:schemeClr val="tx1"/>
                </a:solidFill>
                <a:latin typeface="+mn-lt"/>
              </a:defRPr>
            </a:lvl4pPr>
            <a:lvl5pPr marL="1681163" indent="-3397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Arial" pitchFamily="34" charset="0"/>
              <a:buChar char="­"/>
              <a:defRPr sz="2000">
                <a:solidFill>
                  <a:schemeClr val="tx1"/>
                </a:solidFill>
                <a:latin typeface="+mn-lt"/>
              </a:defRPr>
            </a:lvl5pPr>
            <a:lvl6pPr marL="21383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Arial" charset="0"/>
              <a:buChar char="­"/>
              <a:defRPr sz="2000">
                <a:solidFill>
                  <a:schemeClr val="tx1"/>
                </a:solidFill>
                <a:latin typeface="+mn-lt"/>
              </a:defRPr>
            </a:lvl6pPr>
            <a:lvl7pPr marL="25955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Arial" charset="0"/>
              <a:buChar char="­"/>
              <a:defRPr sz="2000">
                <a:solidFill>
                  <a:schemeClr val="tx1"/>
                </a:solidFill>
                <a:latin typeface="+mn-lt"/>
              </a:defRPr>
            </a:lvl7pPr>
            <a:lvl8pPr marL="30527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Arial" charset="0"/>
              <a:buChar char="­"/>
              <a:defRPr sz="2000">
                <a:solidFill>
                  <a:schemeClr val="tx1"/>
                </a:solidFill>
                <a:latin typeface="+mn-lt"/>
              </a:defRPr>
            </a:lvl8pPr>
            <a:lvl9pPr marL="35099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Arial" charset="0"/>
              <a:buChar char="­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buClr>
                <a:srgbClr val="3192C1"/>
              </a:buClr>
              <a:buSzPct val="100000"/>
              <a:buFont typeface="Wingdings" charset="2"/>
              <a:buChar char="q"/>
            </a:pPr>
            <a:r>
              <a:rPr lang="en-US" sz="2000" kern="0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Chat servers</a:t>
            </a:r>
          </a:p>
          <a:p>
            <a:pPr lvl="1">
              <a:buClr>
                <a:srgbClr val="3192C1"/>
              </a:buClr>
              <a:buSzPct val="100000"/>
              <a:buFont typeface="Wingdings" charset="2"/>
              <a:buChar char="§"/>
            </a:pPr>
            <a:r>
              <a:rPr lang="en-US" sz="1800" kern="0" dirty="0" smtClean="0">
                <a:latin typeface="Arial" panose="020B0604020202020204" pitchFamily="34" charset="0"/>
                <a:cs typeface="Arial" panose="020B0604020202020204" pitchFamily="34" charset="0"/>
              </a:rPr>
              <a:t>150 IPs “</a:t>
            </a:r>
            <a:r>
              <a:rPr lang="en-US" sz="1800" i="1" kern="0" dirty="0" smtClean="0">
                <a:latin typeface="Arial" panose="020B0604020202020204" pitchFamily="34" charset="0"/>
                <a:cs typeface="Arial" panose="020B0604020202020204" pitchFamily="34" charset="0"/>
              </a:rPr>
              <a:t>always on</a:t>
            </a:r>
            <a:r>
              <a:rPr lang="en-US" sz="1800" kern="0" dirty="0" smtClean="0"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</a:p>
          <a:p>
            <a:pPr lvl="1">
              <a:buClr>
                <a:srgbClr val="3192C1"/>
              </a:buClr>
              <a:buSzPct val="100000"/>
              <a:buFont typeface="Wingdings" panose="05000000000000000000" pitchFamily="2" charset="2"/>
              <a:buChar char="§"/>
            </a:pPr>
            <a:endParaRPr lang="en-US" sz="1800" kern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>
                <a:srgbClr val="3192C1"/>
              </a:buClr>
              <a:buSzPct val="100000"/>
              <a:buFont typeface="Wingdings" charset="2"/>
              <a:buChar char="q"/>
            </a:pPr>
            <a:r>
              <a:rPr lang="en-US" sz="2000" kern="0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Images exch. servers</a:t>
            </a:r>
          </a:p>
          <a:p>
            <a:pPr lvl="1">
              <a:buClr>
                <a:srgbClr val="3192C1"/>
              </a:buClr>
              <a:buSzPct val="100000"/>
              <a:buFont typeface="Wingdings" charset="2"/>
              <a:buChar char="§"/>
            </a:pPr>
            <a:r>
              <a:rPr lang="en-US" sz="1800" kern="0" dirty="0" smtClean="0">
                <a:latin typeface="Arial" panose="020B0604020202020204" pitchFamily="34" charset="0"/>
                <a:cs typeface="Arial" panose="020B0604020202020204" pitchFamily="34" charset="0"/>
              </a:rPr>
              <a:t>25 IPs “</a:t>
            </a:r>
            <a:r>
              <a:rPr lang="en-US" sz="1800" i="1" kern="0" dirty="0">
                <a:latin typeface="Arial" panose="020B0604020202020204" pitchFamily="34" charset="0"/>
                <a:cs typeface="Arial" panose="020B0604020202020204" pitchFamily="34" charset="0"/>
              </a:rPr>
              <a:t>always on</a:t>
            </a:r>
            <a:r>
              <a:rPr lang="en-US" sz="1800" kern="0" dirty="0" smtClean="0"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</a:p>
          <a:p>
            <a:pPr lvl="1">
              <a:buClr>
                <a:srgbClr val="3192C1"/>
              </a:buClr>
              <a:buSzPct val="100000"/>
              <a:buFont typeface="Wingdings" panose="05000000000000000000" pitchFamily="2" charset="2"/>
              <a:buChar char="§"/>
            </a:pPr>
            <a:endParaRPr lang="en-US" sz="1800" kern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>
                <a:srgbClr val="3192C1"/>
              </a:buClr>
              <a:buSzPct val="100000"/>
              <a:buFont typeface="Wingdings" charset="2"/>
              <a:buChar char="q"/>
            </a:pPr>
            <a:r>
              <a:rPr lang="en-US" sz="2000" kern="0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Video exchange servers</a:t>
            </a:r>
            <a:endParaRPr lang="en-US" sz="1600" kern="0" dirty="0" smtClean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Clr>
                <a:srgbClr val="3192C1"/>
              </a:buClr>
              <a:buSzPct val="100000"/>
              <a:buFont typeface="Wingdings" charset="2"/>
              <a:buChar char="§"/>
            </a:pPr>
            <a:r>
              <a:rPr lang="en-US" sz="1800" kern="0" dirty="0" smtClean="0">
                <a:latin typeface="Arial" panose="020B0604020202020204" pitchFamily="34" charset="0"/>
                <a:cs typeface="Arial" panose="020B0604020202020204" pitchFamily="34" charset="0"/>
              </a:rPr>
              <a:t>Up to 100 IPs at peak hours</a:t>
            </a:r>
          </a:p>
          <a:p>
            <a:pPr lvl="1">
              <a:buClr>
                <a:srgbClr val="3192C1"/>
              </a:buClr>
              <a:buSzPct val="100000"/>
              <a:buFont typeface="Wingdings" panose="05000000000000000000" pitchFamily="2" charset="2"/>
              <a:buChar char="§"/>
            </a:pPr>
            <a:endParaRPr lang="en-US" sz="1800" kern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>
                <a:srgbClr val="3192C1"/>
              </a:buClr>
              <a:buSzPct val="100000"/>
              <a:buFont typeface="Wingdings" charset="2"/>
              <a:buChar char="q"/>
            </a:pPr>
            <a:r>
              <a:rPr lang="en-US" sz="2000" kern="0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Audio exchange servers</a:t>
            </a:r>
          </a:p>
          <a:p>
            <a:pPr lvl="1">
              <a:buClr>
                <a:srgbClr val="3192C1"/>
              </a:buClr>
              <a:buSzPct val="100000"/>
              <a:buFont typeface="Wingdings" charset="2"/>
              <a:buChar char="§"/>
            </a:pPr>
            <a:r>
              <a:rPr lang="en-US" sz="1800" kern="0" dirty="0" smtClean="0">
                <a:latin typeface="Arial" panose="020B0604020202020204" pitchFamily="34" charset="0"/>
                <a:cs typeface="Arial" panose="020B0604020202020204" pitchFamily="34" charset="0"/>
              </a:rPr>
              <a:t>Up to 75 IPs at peak hours</a:t>
            </a:r>
            <a:endParaRPr lang="en-US" sz="1800" kern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1640632" y="6093296"/>
            <a:ext cx="6624736" cy="485682"/>
          </a:xfrm>
          <a:prstGeom prst="rect">
            <a:avLst/>
          </a:prstGeom>
          <a:solidFill>
            <a:srgbClr val="3192C1"/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AT" sz="1600" b="1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At</a:t>
            </a:r>
            <a:r>
              <a:rPr kumimoji="0" lang="de-AT" sz="16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 least</a:t>
            </a:r>
            <a:r>
              <a:rPr kumimoji="0" lang="de-AT" sz="1600" b="1" i="0" u="none" strike="noStrike" cap="none" normalizeH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 200 IP </a:t>
            </a:r>
            <a:r>
              <a:rPr kumimoji="0" lang="de-AT" sz="1600" b="1" i="0" u="none" strike="noStrike" cap="none" normalizeH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addresses</a:t>
            </a:r>
            <a:r>
              <a:rPr kumimoji="0" lang="de-AT" sz="1600" b="1" i="0" u="none" strike="noStrike" cap="none" normalizeH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 </a:t>
            </a:r>
            <a:r>
              <a:rPr kumimoji="0" lang="de-AT" sz="1600" b="1" i="0" u="none" strike="noStrike" cap="none" normalizeH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active</a:t>
            </a:r>
            <a:r>
              <a:rPr kumimoji="0" lang="de-AT" sz="1600" b="1" i="0" u="none" strike="noStrike" cap="none" normalizeH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 </a:t>
            </a:r>
            <a:r>
              <a:rPr kumimoji="0" lang="de-AT" sz="1600" b="1" i="0" u="none" strike="noStrike" cap="none" normalizeH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at</a:t>
            </a:r>
            <a:r>
              <a:rPr kumimoji="0" lang="de-AT" sz="1600" b="1" i="0" u="none" strike="noStrike" cap="none" normalizeH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 </a:t>
            </a:r>
            <a:r>
              <a:rPr kumimoji="0" lang="de-AT" sz="1600" b="1" i="0" u="none" strike="noStrike" cap="none" normalizeH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any</a:t>
            </a:r>
            <a:r>
              <a:rPr kumimoji="0" lang="de-AT" sz="1600" b="1" i="0" u="none" strike="noStrike" cap="none" normalizeH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 time</a:t>
            </a:r>
            <a:endParaRPr kumimoji="0" lang="de-AT" sz="16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cxnSp>
        <p:nvCxnSpPr>
          <p:cNvPr id="11" name="Straight Arrow Connector 10"/>
          <p:cNvCxnSpPr/>
          <p:nvPr/>
        </p:nvCxnSpPr>
        <p:spPr bwMode="auto">
          <a:xfrm flipH="1">
            <a:off x="5375717" y="2411557"/>
            <a:ext cx="1296144" cy="1656184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rgbClr val="3192C1"/>
            </a:solidFill>
            <a:prstDash val="solid"/>
            <a:round/>
            <a:headEnd type="none" w="sm" len="sm"/>
            <a:tailEnd type="arrow"/>
          </a:ln>
          <a:effectLst/>
        </p:spPr>
      </p:cxnSp>
      <p:cxnSp>
        <p:nvCxnSpPr>
          <p:cNvPr id="16" name="Straight Arrow Connector 15"/>
          <p:cNvCxnSpPr/>
          <p:nvPr/>
        </p:nvCxnSpPr>
        <p:spPr bwMode="auto">
          <a:xfrm flipH="1">
            <a:off x="5097016" y="3429000"/>
            <a:ext cx="1584176" cy="1584176"/>
          </a:xfrm>
          <a:prstGeom prst="straightConnector1">
            <a:avLst/>
          </a:prstGeom>
          <a:solidFill>
            <a:schemeClr val="accent1"/>
          </a:solidFill>
          <a:ln w="47625" cap="flat" cmpd="sng" algn="ctr">
            <a:solidFill>
              <a:srgbClr val="3192C1"/>
            </a:solidFill>
            <a:prstDash val="solid"/>
            <a:round/>
            <a:headEnd type="none" w="sm" len="sm"/>
            <a:tailEnd type="arrow"/>
          </a:ln>
          <a:effectLst/>
        </p:spPr>
      </p:cxnSp>
      <p:cxnSp>
        <p:nvCxnSpPr>
          <p:cNvPr id="17" name="Straight Arrow Connector 16"/>
          <p:cNvCxnSpPr/>
          <p:nvPr/>
        </p:nvCxnSpPr>
        <p:spPr bwMode="auto">
          <a:xfrm flipH="1">
            <a:off x="5385048" y="4437112"/>
            <a:ext cx="1296144" cy="0"/>
          </a:xfrm>
          <a:prstGeom prst="straightConnector1">
            <a:avLst/>
          </a:prstGeom>
          <a:solidFill>
            <a:schemeClr val="accent1"/>
          </a:solidFill>
          <a:ln w="47625" cap="flat" cmpd="sng" algn="ctr">
            <a:solidFill>
              <a:srgbClr val="3192C1"/>
            </a:solidFill>
            <a:prstDash val="solid"/>
            <a:round/>
            <a:headEnd type="none" w="sm" len="sm"/>
            <a:tailEnd type="arrow"/>
          </a:ln>
          <a:effectLst/>
        </p:spPr>
      </p:cxnSp>
      <p:cxnSp>
        <p:nvCxnSpPr>
          <p:cNvPr id="19" name="Straight Arrow Connector 18"/>
          <p:cNvCxnSpPr/>
          <p:nvPr/>
        </p:nvCxnSpPr>
        <p:spPr bwMode="auto">
          <a:xfrm flipH="1" flipV="1">
            <a:off x="5231701" y="4697151"/>
            <a:ext cx="1440160" cy="792088"/>
          </a:xfrm>
          <a:prstGeom prst="straightConnector1">
            <a:avLst/>
          </a:prstGeom>
          <a:solidFill>
            <a:schemeClr val="accent1"/>
          </a:solidFill>
          <a:ln w="47625" cap="flat" cmpd="sng" algn="ctr">
            <a:solidFill>
              <a:srgbClr val="3192C1"/>
            </a:solidFill>
            <a:prstDash val="solid"/>
            <a:round/>
            <a:headEnd type="none" w="sm" len="sm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20515514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B6F99350-E9C3-4FD1-9037-2C6ADB47A97A}" type="slidenum">
              <a:rPr lang="en-US" smtClean="0"/>
              <a:pPr>
                <a:defRPr/>
              </a:pPr>
              <a:t>11</a:t>
            </a:fld>
            <a:r>
              <a:rPr lang="en-US" smtClean="0"/>
              <a:t> -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sz="2400" b="1" dirty="0" smtClean="0"/>
              <a:t>Whatsapp traffic characteristics</a:t>
            </a:r>
            <a:br>
              <a:rPr lang="de-AT" sz="2400" b="1" dirty="0" smtClean="0"/>
            </a:br>
            <a:r>
              <a:rPr lang="de-AT" sz="2000" dirty="0" smtClean="0"/>
              <a:t>flow size and throughput</a:t>
            </a:r>
            <a:endParaRPr lang="de-AT" sz="2000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/>
          </p:nvPr>
        </p:nvGraphicFramePr>
        <p:xfrm>
          <a:off x="4819744" y="1124744"/>
          <a:ext cx="4309720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9" name="Acrobat Document" r:id="rId3" imgW="3990553" imgH="3000023" progId="Acrobat.Document.11">
                  <p:embed/>
                </p:oleObj>
              </mc:Choice>
              <mc:Fallback>
                <p:oleObj name="Acrobat Document" r:id="rId3" imgW="3990553" imgH="3000023" progId="Acrobat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819744" y="1124744"/>
                        <a:ext cx="4309720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978" y="1124744"/>
            <a:ext cx="4309720" cy="3240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398064" y="4201076"/>
            <a:ext cx="3348000" cy="288000"/>
          </a:xfrm>
          <a:prstGeom prst="rect">
            <a:avLst/>
          </a:prstGeom>
          <a:solidFill>
            <a:srgbClr val="319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2000" b="1" dirty="0" smtClean="0"/>
              <a:t>flow throughput</a:t>
            </a:r>
            <a:endParaRPr lang="de-AT" sz="2000" b="1" dirty="0"/>
          </a:p>
        </p:txBody>
      </p:sp>
      <p:sp>
        <p:nvSpPr>
          <p:cNvPr id="8" name="Rectangle 7"/>
          <p:cNvSpPr/>
          <p:nvPr/>
        </p:nvSpPr>
        <p:spPr>
          <a:xfrm>
            <a:off x="1285134" y="4201076"/>
            <a:ext cx="3348000" cy="288000"/>
          </a:xfrm>
          <a:prstGeom prst="rect">
            <a:avLst/>
          </a:prstGeom>
          <a:solidFill>
            <a:srgbClr val="319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2000" b="1" dirty="0" smtClean="0"/>
              <a:t>flow size</a:t>
            </a:r>
            <a:endParaRPr lang="de-AT" sz="20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1285134" y="4576512"/>
            <a:ext cx="354912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3192C1"/>
              </a:buClr>
              <a:buFont typeface="Wingdings" panose="05000000000000000000" pitchFamily="2" charset="2"/>
              <a:buChar char="§"/>
            </a:pPr>
            <a:r>
              <a:rPr lang="de-AT" sz="2000" dirty="0" smtClean="0"/>
              <a:t>Smaller chat/control flows and heavier mm flows</a:t>
            </a:r>
          </a:p>
          <a:p>
            <a:pPr marL="285750" indent="-285750">
              <a:buClr>
                <a:srgbClr val="3192C1"/>
              </a:buClr>
              <a:buFont typeface="Wingdings" panose="05000000000000000000" pitchFamily="2" charset="2"/>
              <a:buChar char="§"/>
            </a:pPr>
            <a:r>
              <a:rPr lang="de-AT" sz="2000" dirty="0" smtClean="0"/>
              <a:t>90% of chat flows &lt; 10KB</a:t>
            </a:r>
          </a:p>
          <a:p>
            <a:pPr marL="285750" indent="-285750">
              <a:buClr>
                <a:srgbClr val="3192C1"/>
              </a:buClr>
              <a:buFont typeface="Wingdings" panose="05000000000000000000" pitchFamily="2" charset="2"/>
              <a:buChar char="§"/>
            </a:pPr>
            <a:r>
              <a:rPr lang="de-AT" sz="2000" dirty="0" smtClean="0"/>
              <a:t>50% of mm flows &gt; 70KB</a:t>
            </a:r>
            <a:endParaRPr lang="de-AT" sz="2000" dirty="0"/>
          </a:p>
        </p:txBody>
      </p:sp>
      <p:sp>
        <p:nvSpPr>
          <p:cNvPr id="10" name="TextBox 9"/>
          <p:cNvSpPr txBox="1"/>
          <p:nvPr/>
        </p:nvSpPr>
        <p:spPr>
          <a:xfrm>
            <a:off x="5398064" y="4576511"/>
            <a:ext cx="351537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3192C1"/>
              </a:buClr>
              <a:buFont typeface="Wingdings" panose="05000000000000000000" pitchFamily="2" charset="2"/>
              <a:buChar char="§"/>
            </a:pPr>
            <a:r>
              <a:rPr lang="de-AT" sz="2000" dirty="0" smtClean="0"/>
              <a:t>Only bigger </a:t>
            </a:r>
            <a:r>
              <a:rPr lang="de-AT" sz="2000" dirty="0" err="1" smtClean="0"/>
              <a:t>flows</a:t>
            </a:r>
            <a:r>
              <a:rPr lang="de-AT" sz="2000" smtClean="0"/>
              <a:t> (&gt;1MB</a:t>
            </a:r>
            <a:r>
              <a:rPr lang="de-AT" sz="2000" dirty="0" smtClean="0"/>
              <a:t>) considered</a:t>
            </a:r>
          </a:p>
          <a:p>
            <a:pPr marL="342900" indent="-342900">
              <a:buClr>
                <a:srgbClr val="3192C1"/>
              </a:buClr>
              <a:buFont typeface="Wingdings" panose="05000000000000000000" pitchFamily="2" charset="2"/>
              <a:buChar char="§"/>
            </a:pPr>
            <a:r>
              <a:rPr lang="de-AT" sz="2000" dirty="0" smtClean="0"/>
              <a:t>Up to 1.5Mbps in downlink</a:t>
            </a:r>
          </a:p>
          <a:p>
            <a:pPr marL="342900" indent="-342900">
              <a:buClr>
                <a:srgbClr val="3192C1"/>
              </a:buClr>
              <a:buFont typeface="Wingdings" panose="05000000000000000000" pitchFamily="2" charset="2"/>
              <a:buChar char="§"/>
            </a:pPr>
            <a:r>
              <a:rPr lang="de-AT" sz="2000" dirty="0" smtClean="0"/>
              <a:t>Up to 800Kbps in uplink</a:t>
            </a:r>
          </a:p>
          <a:p>
            <a:pPr marL="342900" indent="-342900">
              <a:buClr>
                <a:srgbClr val="3192C1"/>
              </a:buClr>
              <a:buFont typeface="Wingdings" panose="05000000000000000000" pitchFamily="2" charset="2"/>
              <a:buChar char="§"/>
            </a:pPr>
            <a:endParaRPr lang="de-AT" sz="2000" dirty="0"/>
          </a:p>
        </p:txBody>
      </p:sp>
      <p:pic>
        <p:nvPicPr>
          <p:cNvPr id="11" name="Picture 10" descr="Vivisecting WhatsApp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31519"/>
            <a:ext cx="1073200" cy="909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464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B6F99350-E9C3-4FD1-9037-2C6ADB47A97A}" type="slidenum">
              <a:rPr lang="en-US" smtClean="0"/>
              <a:pPr>
                <a:defRPr/>
              </a:pPr>
              <a:t>12</a:t>
            </a:fld>
            <a:r>
              <a:rPr lang="en-US" smtClean="0"/>
              <a:t> -</a:t>
            </a:r>
            <a:endParaRPr lang="en-US" dirty="0"/>
          </a:p>
        </p:txBody>
      </p:sp>
      <p:sp>
        <p:nvSpPr>
          <p:cNvPr id="5" name="Title 3"/>
          <p:cNvSpPr>
            <a:spLocks noGrp="1"/>
          </p:cNvSpPr>
          <p:nvPr>
            <p:ph type="title"/>
          </p:nvPr>
        </p:nvSpPr>
        <p:spPr>
          <a:xfrm>
            <a:off x="738188" y="274638"/>
            <a:ext cx="6500812" cy="796925"/>
          </a:xfrm>
        </p:spPr>
        <p:txBody>
          <a:bodyPr/>
          <a:lstStyle/>
          <a:p>
            <a:r>
              <a:rPr lang="de-AT" sz="2400" b="1" dirty="0" smtClean="0"/>
              <a:t>Whatsapp traffic characteristics</a:t>
            </a:r>
            <a:br>
              <a:rPr lang="de-AT" sz="2400" b="1" dirty="0" smtClean="0"/>
            </a:br>
            <a:r>
              <a:rPr lang="de-AT" sz="2000" dirty="0" smtClean="0"/>
              <a:t>flow duration with OS breakdown</a:t>
            </a:r>
            <a:endParaRPr lang="de-AT" sz="2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948" y="1162820"/>
            <a:ext cx="4309708" cy="3240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7748" y="1162820"/>
            <a:ext cx="4309708" cy="3240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198612" y="4240532"/>
            <a:ext cx="3348000" cy="288000"/>
          </a:xfrm>
          <a:prstGeom prst="rect">
            <a:avLst/>
          </a:prstGeom>
          <a:solidFill>
            <a:srgbClr val="319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1700" b="1" dirty="0" smtClean="0">
                <a:latin typeface="Arial" panose="020B0604020202020204" pitchFamily="34" charset="0"/>
                <a:cs typeface="Arial" panose="020B0604020202020204" pitchFamily="34" charset="0"/>
              </a:rPr>
              <a:t>flow duration (chat flows) [m]</a:t>
            </a:r>
            <a:endParaRPr lang="de-AT" sz="17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326056" y="4240532"/>
            <a:ext cx="3348000" cy="288000"/>
          </a:xfrm>
          <a:prstGeom prst="rect">
            <a:avLst/>
          </a:prstGeom>
          <a:solidFill>
            <a:srgbClr val="319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1700" b="1" dirty="0" smtClean="0">
                <a:latin typeface="Arial" panose="020B0604020202020204" pitchFamily="34" charset="0"/>
                <a:cs typeface="Arial" panose="020B0604020202020204" pitchFamily="34" charset="0"/>
              </a:rPr>
              <a:t>flow duration (mm flows) [m]</a:t>
            </a:r>
            <a:endParaRPr lang="de-AT" sz="17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98612" y="4615968"/>
            <a:ext cx="33480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3192C1"/>
              </a:buClr>
            </a:pPr>
            <a:r>
              <a:rPr lang="de-AT" sz="2000" dirty="0" smtClean="0">
                <a:solidFill>
                  <a:srgbClr val="3192C1"/>
                </a:solidFill>
              </a:rPr>
              <a:t>Timeouts</a:t>
            </a:r>
            <a:r>
              <a:rPr lang="de-AT" sz="2000" dirty="0" smtClean="0"/>
              <a:t>:</a:t>
            </a:r>
          </a:p>
          <a:p>
            <a:pPr marL="285750" indent="-285750">
              <a:buClr>
                <a:srgbClr val="3192C1"/>
              </a:buClr>
              <a:buFont typeface="Wingdings" panose="05000000000000000000" pitchFamily="2" charset="2"/>
              <a:buChar char="§"/>
            </a:pPr>
            <a:r>
              <a:rPr lang="de-AT" sz="2000" dirty="0" smtClean="0"/>
              <a:t>Android: 10/15/25 min</a:t>
            </a:r>
          </a:p>
          <a:p>
            <a:pPr marL="285750" indent="-285750">
              <a:buClr>
                <a:srgbClr val="3192C1"/>
              </a:buClr>
              <a:buFont typeface="Wingdings" panose="05000000000000000000" pitchFamily="2" charset="2"/>
              <a:buChar char="§"/>
            </a:pPr>
            <a:r>
              <a:rPr lang="de-AT" sz="2000" dirty="0" smtClean="0"/>
              <a:t>iOS: 3 min</a:t>
            </a:r>
          </a:p>
          <a:p>
            <a:pPr marL="285750" indent="-285750">
              <a:buClr>
                <a:srgbClr val="3192C1"/>
              </a:buClr>
              <a:buFont typeface="Wingdings" panose="05000000000000000000" pitchFamily="2" charset="2"/>
              <a:buChar char="§"/>
            </a:pPr>
            <a:r>
              <a:rPr lang="de-AT" sz="2000" dirty="0" smtClean="0"/>
              <a:t>Blackberry: 15 min</a:t>
            </a:r>
          </a:p>
          <a:p>
            <a:pPr marL="285750" indent="-285750">
              <a:buClr>
                <a:srgbClr val="3192C1"/>
              </a:buClr>
              <a:buFont typeface="Wingdings" panose="05000000000000000000" pitchFamily="2" charset="2"/>
              <a:buChar char="§"/>
            </a:pPr>
            <a:r>
              <a:rPr lang="de-AT" sz="2000" dirty="0" smtClean="0"/>
              <a:t>Windows Phone: 10 min</a:t>
            </a:r>
            <a:endParaRPr lang="de-AT" sz="2000" dirty="0"/>
          </a:p>
        </p:txBody>
      </p:sp>
      <p:sp>
        <p:nvSpPr>
          <p:cNvPr id="11" name="TextBox 10"/>
          <p:cNvSpPr txBox="1"/>
          <p:nvPr/>
        </p:nvSpPr>
        <p:spPr>
          <a:xfrm>
            <a:off x="5326056" y="4615967"/>
            <a:ext cx="3348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3192C1"/>
              </a:buClr>
            </a:pPr>
            <a:r>
              <a:rPr lang="de-AT" sz="2000" dirty="0" smtClean="0">
                <a:solidFill>
                  <a:srgbClr val="3192C1"/>
                </a:solidFill>
              </a:rPr>
              <a:t>Timeouts</a:t>
            </a:r>
            <a:r>
              <a:rPr lang="de-AT" sz="2000" dirty="0" smtClean="0"/>
              <a:t>:</a:t>
            </a:r>
          </a:p>
          <a:p>
            <a:pPr marL="285750" indent="-285750">
              <a:buClr>
                <a:srgbClr val="3192C1"/>
              </a:buClr>
              <a:buFont typeface="Wingdings" panose="05000000000000000000" pitchFamily="2" charset="2"/>
              <a:buChar char="§"/>
            </a:pPr>
            <a:r>
              <a:rPr lang="de-AT" sz="2000" dirty="0" smtClean="0"/>
              <a:t>Blackberry: 90 sec</a:t>
            </a:r>
            <a:endParaRPr lang="de-AT" sz="2000" dirty="0"/>
          </a:p>
        </p:txBody>
      </p:sp>
      <p:pic>
        <p:nvPicPr>
          <p:cNvPr id="12" name="Picture 11" descr="Vivisecting WhatsApp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31519"/>
            <a:ext cx="1073200" cy="909887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 bwMode="auto">
          <a:xfrm>
            <a:off x="1856656" y="6253256"/>
            <a:ext cx="6624736" cy="485682"/>
          </a:xfrm>
          <a:prstGeom prst="rect">
            <a:avLst/>
          </a:prstGeom>
          <a:solidFill>
            <a:srgbClr val="3192C1"/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AT" sz="16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Flow characteristics depend on terminal operating system</a:t>
            </a:r>
          </a:p>
        </p:txBody>
      </p:sp>
    </p:spTree>
    <p:extLst>
      <p:ext uri="{BB962C8B-B14F-4D97-AF65-F5344CB8AC3E}">
        <p14:creationId xmlns:p14="http://schemas.microsoft.com/office/powerpoint/2010/main" val="2621852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Vivisecting WhatsApp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31519"/>
            <a:ext cx="1073200" cy="909887"/>
          </a:xfrm>
          <a:prstGeom prst="rect">
            <a:avLst/>
          </a:prstGeom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742950" y="1219200"/>
            <a:ext cx="8616950" cy="4800600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de-AT" sz="2000" b="1" dirty="0" smtClean="0">
                <a:solidFill>
                  <a:srgbClr val="3192C1"/>
                </a:solidFill>
              </a:rPr>
              <a:t>RIPE NCC</a:t>
            </a:r>
            <a:r>
              <a:rPr lang="de-AT" sz="2000" dirty="0" smtClean="0"/>
              <a:t>: Regional Internet Registry for Europe (equivalent of ARIN for North America)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de-AT" sz="2000" b="1" dirty="0" smtClean="0">
                <a:solidFill>
                  <a:srgbClr val="3192C1"/>
                </a:solidFill>
              </a:rPr>
              <a:t>RIPE Atlas</a:t>
            </a:r>
            <a:r>
              <a:rPr lang="de-AT" sz="2000" dirty="0" smtClean="0"/>
              <a:t>: a large measurement network composed of geographically distributed active probe used to measure connectability and reachabiltiy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B6F99350-E9C3-4FD1-9037-2C6ADB47A97A}" type="slidenum">
              <a:rPr lang="en-US" smtClean="0"/>
              <a:pPr>
                <a:defRPr/>
              </a:pPr>
              <a:t>13</a:t>
            </a:fld>
            <a:r>
              <a:rPr lang="en-US" smtClean="0"/>
              <a:t> -</a:t>
            </a:r>
            <a:endParaRPr lang="en-US" dirty="0"/>
          </a:p>
        </p:txBody>
      </p:sp>
      <p:sp>
        <p:nvSpPr>
          <p:cNvPr id="5" name="Title 3"/>
          <p:cNvSpPr>
            <a:spLocks noGrp="1"/>
          </p:cNvSpPr>
          <p:nvPr>
            <p:ph type="title"/>
          </p:nvPr>
        </p:nvSpPr>
        <p:spPr>
          <a:xfrm>
            <a:off x="738188" y="274638"/>
            <a:ext cx="6735092" cy="796925"/>
          </a:xfrm>
        </p:spPr>
        <p:txBody>
          <a:bodyPr/>
          <a:lstStyle/>
          <a:p>
            <a:r>
              <a:rPr lang="de-AT" sz="2400" b="1" dirty="0" smtClean="0"/>
              <a:t>RIPE Atlas infrastructure</a:t>
            </a:r>
            <a:br>
              <a:rPr lang="de-AT" sz="2400" b="1" dirty="0" smtClean="0"/>
            </a:br>
            <a:r>
              <a:rPr lang="de-AT" sz="2000" dirty="0" smtClean="0"/>
              <a:t>for geo-distributed active measurements</a:t>
            </a:r>
            <a:endParaRPr lang="de-AT" sz="2000" dirty="0"/>
          </a:p>
        </p:txBody>
      </p:sp>
      <p:cxnSp>
        <p:nvCxnSpPr>
          <p:cNvPr id="9" name="Straight Connector 8"/>
          <p:cNvCxnSpPr/>
          <p:nvPr/>
        </p:nvCxnSpPr>
        <p:spPr bwMode="auto">
          <a:xfrm>
            <a:off x="835200" y="2852936"/>
            <a:ext cx="8352928" cy="0"/>
          </a:xfrm>
          <a:prstGeom prst="line">
            <a:avLst/>
          </a:prstGeom>
          <a:solidFill>
            <a:schemeClr val="accent1"/>
          </a:solidFill>
          <a:ln w="47625" cap="flat" cmpd="sng" algn="ctr">
            <a:solidFill>
              <a:srgbClr val="3192C1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4034" y="3444490"/>
            <a:ext cx="4621494" cy="277494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" b="6209"/>
          <a:stretch/>
        </p:blipFill>
        <p:spPr>
          <a:xfrm>
            <a:off x="585852" y="3455973"/>
            <a:ext cx="4325006" cy="25560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84182" y="5301208"/>
            <a:ext cx="43027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600" b="1" dirty="0" smtClean="0">
                <a:solidFill>
                  <a:srgbClr val="3192C1"/>
                </a:solidFill>
              </a:rPr>
              <a:t>RIPE Atlas probe v3</a:t>
            </a:r>
          </a:p>
          <a:p>
            <a:r>
              <a:rPr lang="de-AT" sz="1600" dirty="0" smtClean="0">
                <a:solidFill>
                  <a:srgbClr val="3192C1"/>
                </a:solidFill>
              </a:rPr>
              <a:t>TP-Link MR3020 router with custom firmware</a:t>
            </a:r>
            <a:endParaRPr lang="de-AT" sz="1600" dirty="0">
              <a:solidFill>
                <a:srgbClr val="3192C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84181" y="3512041"/>
            <a:ext cx="21371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b="1" dirty="0" smtClean="0">
                <a:solidFill>
                  <a:srgbClr val="3192C1"/>
                </a:solidFill>
                <a:latin typeface="Courier"/>
              </a:rPr>
              <a:t>http://atlas.ripe.net</a:t>
            </a:r>
            <a:endParaRPr lang="de-AT" sz="1200" dirty="0">
              <a:solidFill>
                <a:srgbClr val="3192C1"/>
              </a:solidFill>
              <a:latin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26303043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B6F99350-E9C3-4FD1-9037-2C6ADB47A97A}" type="slidenum">
              <a:rPr lang="en-US" smtClean="0"/>
              <a:pPr>
                <a:defRPr/>
              </a:pPr>
              <a:t>14</a:t>
            </a:fld>
            <a:r>
              <a:rPr lang="en-US" smtClean="0"/>
              <a:t> -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870" y="2060848"/>
            <a:ext cx="4325006" cy="2878832"/>
          </a:xfrm>
          <a:prstGeom prst="rect">
            <a:avLst/>
          </a:prstGeom>
        </p:spPr>
      </p:pic>
      <p:sp>
        <p:nvSpPr>
          <p:cNvPr id="6" name="Content Placeholder 1"/>
          <p:cNvSpPr txBox="1">
            <a:spLocks/>
          </p:cNvSpPr>
          <p:nvPr/>
        </p:nvSpPr>
        <p:spPr bwMode="auto">
          <a:xfrm>
            <a:off x="5266432" y="1988840"/>
            <a:ext cx="3921696" cy="2952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7" rIns="92075" bIns="46037" numCol="1" anchor="t" anchorCtr="0" compatLnSpc="1">
            <a:prstTxWarp prst="textNoShape">
              <a:avLst/>
            </a:prstTxWarp>
          </a:bodyPr>
          <a:lstStyle>
            <a:lvl1pPr marL="342900" indent="-342900" algn="l" defTabSz="7620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3192C1"/>
              </a:buClr>
              <a:buSzPct val="100000"/>
              <a:buFontTx/>
              <a:buBlip>
                <a:blip r:embed="rId3"/>
              </a:buBlip>
              <a:defRPr sz="24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09550" algn="l" defTabSz="762000" rtl="0" eaLnBrk="1" fontAlgn="base" hangingPunct="1">
              <a:spcBef>
                <a:spcPct val="20000"/>
              </a:spcBef>
              <a:spcAft>
                <a:spcPct val="0"/>
              </a:spcAft>
              <a:buClrTx/>
              <a:buSzPct val="10000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62050" indent="-228600" algn="l" defTabSz="762000" rtl="0" eaLnBrk="1" fontAlgn="base" hangingPunct="1"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581150" indent="-228600" algn="l" defTabSz="762000" rtl="0" eaLnBrk="1" fontAlgn="base" hangingPunct="1"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Arial" pitchFamily="34" charset="0"/>
              <a:buChar char="•"/>
              <a:defRPr sz="1200" baseline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00250" indent="-228600" algn="l" defTabSz="7620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3192C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457450" indent="-228600" algn="l" defTabSz="762000" rtl="0" eaLnBrk="1" fontAlgn="base" hangingPunct="1">
              <a:spcBef>
                <a:spcPct val="20000"/>
              </a:spcBef>
              <a:spcAft>
                <a:spcPct val="0"/>
              </a:spcAft>
              <a:buSzPct val="100000"/>
              <a:buChar char="–"/>
              <a:defRPr>
                <a:solidFill>
                  <a:schemeClr val="tx1"/>
                </a:solidFill>
                <a:latin typeface="+mn-lt"/>
              </a:defRPr>
            </a:lvl6pPr>
            <a:lvl7pPr marL="2914650" indent="-228600" algn="l" defTabSz="762000" rtl="0" eaLnBrk="1" fontAlgn="base" hangingPunct="1">
              <a:spcBef>
                <a:spcPct val="20000"/>
              </a:spcBef>
              <a:spcAft>
                <a:spcPct val="0"/>
              </a:spcAft>
              <a:buSzPct val="100000"/>
              <a:buChar char="–"/>
              <a:defRPr>
                <a:solidFill>
                  <a:schemeClr val="tx1"/>
                </a:solidFill>
                <a:latin typeface="+mn-lt"/>
              </a:defRPr>
            </a:lvl7pPr>
            <a:lvl8pPr marL="3371850" indent="-228600" algn="l" defTabSz="762000" rtl="0" eaLnBrk="1" fontAlgn="base" hangingPunct="1">
              <a:spcBef>
                <a:spcPct val="20000"/>
              </a:spcBef>
              <a:spcAft>
                <a:spcPct val="0"/>
              </a:spcAft>
              <a:buSzPct val="100000"/>
              <a:buChar char="–"/>
              <a:defRPr>
                <a:solidFill>
                  <a:schemeClr val="tx1"/>
                </a:solidFill>
                <a:latin typeface="+mn-lt"/>
              </a:defRPr>
            </a:lvl8pPr>
            <a:lvl9pPr marL="3829050" indent="-228600" algn="l" defTabSz="762000" rtl="0" eaLnBrk="1" fontAlgn="base" hangingPunct="1">
              <a:spcBef>
                <a:spcPct val="20000"/>
              </a:spcBef>
              <a:spcAft>
                <a:spcPct val="0"/>
              </a:spcAft>
              <a:buSzPct val="100000"/>
              <a:buChar char="–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de-AT" sz="2000" kern="0" dirty="0" smtClean="0"/>
              <a:t>My UDM (User Defined Measurement): </a:t>
            </a:r>
            <a:r>
              <a:rPr lang="de-AT" sz="2000" b="1" kern="0" dirty="0" smtClean="0"/>
              <a:t>600 probes world-wide resolve Whatsapp hostnames</a:t>
            </a:r>
            <a:r>
              <a:rPr lang="de-AT" sz="2000" kern="0" dirty="0" smtClean="0"/>
              <a:t> (</a:t>
            </a:r>
            <a:r>
              <a:rPr lang="de-AT" sz="2000" kern="0" dirty="0" smtClean="0">
                <a:latin typeface="Courier"/>
              </a:rPr>
              <a:t>{mmX|dX}.whatsapp.net</a:t>
            </a:r>
            <a:r>
              <a:rPr lang="de-AT" sz="2000" kern="0" dirty="0" smtClean="0"/>
              <a:t>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de-AT" sz="2000" kern="0" dirty="0" smtClean="0">
                <a:solidFill>
                  <a:srgbClr val="3192C1"/>
                </a:solidFill>
              </a:rPr>
              <a:t>Result: same set of IP addresses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35200" y="4313729"/>
            <a:ext cx="43027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600" b="1" dirty="0" smtClean="0">
                <a:solidFill>
                  <a:srgbClr val="3192C1"/>
                </a:solidFill>
              </a:rPr>
              <a:t>RIPE Atlas probe v3</a:t>
            </a:r>
          </a:p>
          <a:p>
            <a:r>
              <a:rPr lang="de-AT" sz="1600" dirty="0" smtClean="0">
                <a:solidFill>
                  <a:srgbClr val="3192C1"/>
                </a:solidFill>
              </a:rPr>
              <a:t>TP-Link MR3020 router with custom firmware</a:t>
            </a:r>
            <a:endParaRPr lang="de-AT" sz="1600" dirty="0">
              <a:solidFill>
                <a:srgbClr val="3192C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35199" y="2060848"/>
            <a:ext cx="21371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b="1" dirty="0" smtClean="0">
                <a:solidFill>
                  <a:srgbClr val="3192C1"/>
                </a:solidFill>
                <a:latin typeface="Courier"/>
              </a:rPr>
              <a:t>http://atlas.ripe.net</a:t>
            </a:r>
            <a:endParaRPr lang="de-AT" sz="1200" dirty="0">
              <a:solidFill>
                <a:srgbClr val="3192C1"/>
              </a:solidFill>
              <a:latin typeface="Courier"/>
            </a:endParaRPr>
          </a:p>
        </p:txBody>
      </p:sp>
      <p:sp>
        <p:nvSpPr>
          <p:cNvPr id="10" name="Title 3"/>
          <p:cNvSpPr>
            <a:spLocks noGrp="1"/>
          </p:cNvSpPr>
          <p:nvPr>
            <p:ph type="title"/>
          </p:nvPr>
        </p:nvSpPr>
        <p:spPr>
          <a:xfrm>
            <a:off x="738188" y="274638"/>
            <a:ext cx="6735092" cy="796925"/>
          </a:xfrm>
        </p:spPr>
        <p:txBody>
          <a:bodyPr/>
          <a:lstStyle/>
          <a:p>
            <a:r>
              <a:rPr lang="de-AT" sz="2400" b="1" dirty="0" smtClean="0"/>
              <a:t>Hosting infrastructure „stability“</a:t>
            </a:r>
            <a:br>
              <a:rPr lang="de-AT" sz="2400" b="1" dirty="0" smtClean="0"/>
            </a:br>
            <a:r>
              <a:rPr lang="de-AT" sz="2000" dirty="0" smtClean="0"/>
              <a:t>Geographical distributed active measurements</a:t>
            </a:r>
            <a:endParaRPr lang="de-AT" sz="2400" dirty="0"/>
          </a:p>
        </p:txBody>
      </p:sp>
      <p:sp>
        <p:nvSpPr>
          <p:cNvPr id="11" name="Rectangle 10"/>
          <p:cNvSpPr/>
          <p:nvPr/>
        </p:nvSpPr>
        <p:spPr bwMode="auto">
          <a:xfrm>
            <a:off x="5601072" y="4509120"/>
            <a:ext cx="3456384" cy="971364"/>
          </a:xfrm>
          <a:prstGeom prst="rect">
            <a:avLst/>
          </a:prstGeom>
          <a:solidFill>
            <a:srgbClr val="3192C1"/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AT" sz="16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Previous</a:t>
            </a:r>
            <a:r>
              <a:rPr kumimoji="0" lang="de-AT" sz="1600" b="1" i="0" u="none" strike="noStrike" cap="none" normalizeH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 conclusions for WhatsApp hosting infrastructure are still valid from other VPs</a:t>
            </a:r>
            <a:endParaRPr kumimoji="0" lang="de-AT" sz="16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pic>
        <p:nvPicPr>
          <p:cNvPr id="12" name="Picture 11" descr="Vivisecting WhatsApp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31519"/>
            <a:ext cx="1073200" cy="909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2150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32520" y="1219200"/>
            <a:ext cx="8962578" cy="4800600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de-AT" dirty="0" smtClean="0">
                <a:solidFill>
                  <a:schemeClr val="bg1">
                    <a:lumMod val="85000"/>
                  </a:schemeClr>
                </a:solidFill>
              </a:rPr>
              <a:t>Characterization of WhatsApp through hybrid measurements</a:t>
            </a:r>
          </a:p>
          <a:p>
            <a:pPr marL="857250" lvl="1" indent="-457200"/>
            <a:r>
              <a:rPr lang="de-AT" dirty="0" smtClean="0">
                <a:solidFill>
                  <a:schemeClr val="bg1">
                    <a:lumMod val="85000"/>
                  </a:schemeClr>
                </a:solidFill>
              </a:rPr>
              <a:t>Traffic captures in lab with standard tools</a:t>
            </a:r>
          </a:p>
          <a:p>
            <a:pPr marL="857250" lvl="1" indent="-457200"/>
            <a:r>
              <a:rPr lang="de-AT" dirty="0" smtClean="0">
                <a:solidFill>
                  <a:schemeClr val="bg1">
                    <a:lumMod val="85000"/>
                  </a:schemeClr>
                </a:solidFill>
              </a:rPr>
              <a:t>Large-scale passive traces (mobile national network)</a:t>
            </a:r>
          </a:p>
          <a:p>
            <a:pPr marL="857250" lvl="1" indent="-457200"/>
            <a:r>
              <a:rPr lang="de-AT" dirty="0" smtClean="0">
                <a:solidFill>
                  <a:schemeClr val="bg1">
                    <a:lumMod val="85000"/>
                  </a:schemeClr>
                </a:solidFill>
              </a:rPr>
              <a:t>Large-scale active measures (RIPE Atlas)</a:t>
            </a:r>
          </a:p>
          <a:p>
            <a:pPr marL="400050" lvl="1" indent="0">
              <a:buNone/>
            </a:pPr>
            <a:endParaRPr lang="de-AT" dirty="0" smtClean="0"/>
          </a:p>
          <a:p>
            <a:pPr marL="457200" indent="-457200">
              <a:buFont typeface="+mj-lt"/>
              <a:buAutoNum type="arabicPeriod"/>
            </a:pPr>
            <a:r>
              <a:rPr lang="de-AT" dirty="0" smtClean="0">
                <a:solidFill>
                  <a:srgbClr val="3192C1"/>
                </a:solidFill>
              </a:rPr>
              <a:t>Quality of Experience remarks</a:t>
            </a:r>
          </a:p>
          <a:p>
            <a:pPr marL="857250" lvl="1" indent="-457200"/>
            <a:r>
              <a:rPr lang="de-AT" dirty="0" smtClean="0"/>
              <a:t>Build a QoE model with user tests</a:t>
            </a:r>
          </a:p>
          <a:p>
            <a:pPr marL="857250" lvl="1" indent="-457200"/>
            <a:r>
              <a:rPr lang="de-AT" dirty="0" smtClean="0"/>
              <a:t>Apply model on passive traces</a:t>
            </a:r>
          </a:p>
          <a:p>
            <a:pPr marL="400050" lvl="1" indent="0">
              <a:buNone/>
            </a:pPr>
            <a:endParaRPr lang="de-AT" dirty="0" smtClean="0"/>
          </a:p>
          <a:p>
            <a:pPr marL="457200" indent="-457200">
              <a:buFont typeface="+mj-lt"/>
              <a:buAutoNum type="arabicPeriod"/>
            </a:pPr>
            <a:r>
              <a:rPr lang="de-AT" dirty="0" smtClean="0">
                <a:solidFill>
                  <a:schemeClr val="bg1">
                    <a:lumMod val="85000"/>
                  </a:schemeClr>
                </a:solidFill>
              </a:rPr>
              <a:t>WhatsApp global outage overview</a:t>
            </a:r>
          </a:p>
          <a:p>
            <a:pPr marL="857250" lvl="1" indent="-457200"/>
            <a:r>
              <a:rPr lang="de-AT" dirty="0" smtClean="0">
                <a:solidFill>
                  <a:schemeClr val="bg1">
                    <a:lumMod val="85000"/>
                  </a:schemeClr>
                </a:solidFill>
              </a:rPr>
              <a:t>Characterization</a:t>
            </a:r>
          </a:p>
          <a:p>
            <a:pPr marL="857250" lvl="1" indent="-457200"/>
            <a:r>
              <a:rPr lang="de-AT" dirty="0" smtClean="0">
                <a:solidFill>
                  <a:schemeClr val="bg1">
                    <a:lumMod val="85000"/>
                  </a:schemeClr>
                </a:solidFill>
              </a:rPr>
              <a:t>Social media impact</a:t>
            </a:r>
          </a:p>
          <a:p>
            <a:pPr marL="857250" lvl="1" indent="-457200"/>
            <a:endParaRPr lang="de-AT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B6F99350-E9C3-4FD1-9037-2C6ADB47A97A}" type="slidenum">
              <a:rPr lang="en-US" smtClean="0"/>
              <a:pPr>
                <a:defRPr/>
              </a:pPr>
              <a:t>15</a:t>
            </a:fld>
            <a:r>
              <a:rPr lang="en-US" smtClean="0"/>
              <a:t> -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Outline</a:t>
            </a:r>
            <a:endParaRPr lang="de-AT" dirty="0"/>
          </a:p>
        </p:txBody>
      </p:sp>
      <p:pic>
        <p:nvPicPr>
          <p:cNvPr id="6" name="Picture 5" descr="Vivisecting WhatsApp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8648" y="3580449"/>
            <a:ext cx="2369344" cy="2008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5676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Vivisecting WhatsApp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31519"/>
            <a:ext cx="1073200" cy="90988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B6F99350-E9C3-4FD1-9037-2C6ADB47A97A}" type="slidenum">
              <a:rPr lang="en-US" smtClean="0"/>
              <a:pPr>
                <a:defRPr/>
              </a:pPr>
              <a:t>16</a:t>
            </a:fld>
            <a:r>
              <a:rPr lang="en-US" smtClean="0"/>
              <a:t> -</a:t>
            </a:r>
            <a:endParaRPr lang="en-US" dirty="0"/>
          </a:p>
        </p:txBody>
      </p:sp>
      <p:sp>
        <p:nvSpPr>
          <p:cNvPr id="5" name="Title 3"/>
          <p:cNvSpPr>
            <a:spLocks noGrp="1"/>
          </p:cNvSpPr>
          <p:nvPr>
            <p:ph type="title"/>
          </p:nvPr>
        </p:nvSpPr>
        <p:spPr>
          <a:xfrm>
            <a:off x="738188" y="274638"/>
            <a:ext cx="6951116" cy="796925"/>
          </a:xfrm>
        </p:spPr>
        <p:txBody>
          <a:bodyPr/>
          <a:lstStyle/>
          <a:p>
            <a:r>
              <a:rPr lang="de-AT" sz="2400" b="1" dirty="0" smtClean="0"/>
              <a:t>Quality </a:t>
            </a:r>
            <a:r>
              <a:rPr lang="de-AT" sz="2400" b="1" dirty="0" err="1" smtClean="0"/>
              <a:t>of</a:t>
            </a:r>
            <a:r>
              <a:rPr lang="de-AT" sz="2400" b="1" dirty="0" smtClean="0"/>
              <a:t> Experience (</a:t>
            </a:r>
            <a:r>
              <a:rPr lang="de-AT" sz="2400" b="1" dirty="0" err="1" smtClean="0"/>
              <a:t>QoE</a:t>
            </a:r>
            <a:r>
              <a:rPr lang="de-AT" sz="2400" b="1" dirty="0" smtClean="0"/>
              <a:t>)</a:t>
            </a:r>
            <a:br>
              <a:rPr lang="de-AT" sz="2400" b="1" dirty="0" smtClean="0"/>
            </a:br>
            <a:r>
              <a:rPr lang="de-AT" sz="2000" dirty="0" err="1" smtClean="0"/>
              <a:t>Measuring</a:t>
            </a:r>
            <a:r>
              <a:rPr lang="de-AT" sz="2000" dirty="0" smtClean="0"/>
              <a:t> </a:t>
            </a:r>
            <a:r>
              <a:rPr lang="de-AT" sz="2000" dirty="0" err="1" smtClean="0"/>
              <a:t>Mean</a:t>
            </a:r>
            <a:r>
              <a:rPr lang="de-AT" sz="2000" dirty="0" smtClean="0"/>
              <a:t> Opinion Score (MOS) </a:t>
            </a:r>
            <a:r>
              <a:rPr lang="de-AT" sz="2000" dirty="0" err="1" smtClean="0"/>
              <a:t>through</a:t>
            </a:r>
            <a:r>
              <a:rPr lang="de-AT" sz="2000" dirty="0" smtClean="0"/>
              <a:t> </a:t>
            </a:r>
            <a:r>
              <a:rPr lang="de-AT" sz="2000" dirty="0" err="1" smtClean="0"/>
              <a:t>user</a:t>
            </a:r>
            <a:r>
              <a:rPr lang="de-AT" sz="2000" dirty="0" smtClean="0"/>
              <a:t> </a:t>
            </a:r>
            <a:r>
              <a:rPr lang="de-AT" sz="2000" dirty="0" err="1" smtClean="0"/>
              <a:t>tests</a:t>
            </a:r>
            <a:endParaRPr lang="de-AT" sz="2000" dirty="0"/>
          </a:p>
        </p:txBody>
      </p:sp>
      <p:pic>
        <p:nvPicPr>
          <p:cNvPr id="8" name="Picture 7" descr="whatsapp_mos_dt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890" y="1268760"/>
            <a:ext cx="4886150" cy="367240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025009" y="1340768"/>
            <a:ext cx="4880992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3192C1"/>
              </a:buClr>
            </a:pPr>
            <a:r>
              <a:rPr lang="de-AT" sz="1800" b="1" dirty="0" smtClean="0">
                <a:solidFill>
                  <a:srgbClr val="3192C1"/>
                </a:solidFill>
              </a:rPr>
              <a:t>Measurement </a:t>
            </a:r>
            <a:r>
              <a:rPr lang="de-AT" sz="1800" b="1" dirty="0" err="1" smtClean="0">
                <a:solidFill>
                  <a:srgbClr val="3192C1"/>
                </a:solidFill>
              </a:rPr>
              <a:t>campaign</a:t>
            </a:r>
            <a:r>
              <a:rPr lang="de-AT" sz="1800" b="1" dirty="0" smtClean="0">
                <a:solidFill>
                  <a:srgbClr val="3192C1"/>
                </a:solidFill>
              </a:rPr>
              <a:t>:</a:t>
            </a:r>
          </a:p>
          <a:p>
            <a:pPr marL="457200" indent="-457200">
              <a:buClr>
                <a:srgbClr val="3192C1"/>
              </a:buClr>
              <a:buFont typeface="Wingdings" panose="05000000000000000000" pitchFamily="2" charset="2"/>
              <a:buChar char="§"/>
            </a:pPr>
            <a:r>
              <a:rPr lang="de-AT" sz="1800" dirty="0" smtClean="0"/>
              <a:t>50 </a:t>
            </a:r>
            <a:r>
              <a:rPr lang="de-AT" sz="1800" dirty="0" err="1" smtClean="0"/>
              <a:t>participants</a:t>
            </a:r>
            <a:endParaRPr lang="de-AT" sz="1800" dirty="0"/>
          </a:p>
          <a:p>
            <a:pPr marL="457200" indent="-457200">
              <a:buClr>
                <a:srgbClr val="3192C1"/>
              </a:buClr>
              <a:buFont typeface="Wingdings" panose="05000000000000000000" pitchFamily="2" charset="2"/>
              <a:buChar char="§"/>
            </a:pPr>
            <a:r>
              <a:rPr lang="de-AT" sz="1800" dirty="0" smtClean="0"/>
              <a:t>45/50 male/</a:t>
            </a:r>
            <a:r>
              <a:rPr lang="de-AT" sz="1800" dirty="0" err="1" smtClean="0"/>
              <a:t>female</a:t>
            </a:r>
            <a:endParaRPr lang="de-AT" sz="1800" dirty="0" smtClean="0"/>
          </a:p>
          <a:p>
            <a:pPr marL="457200" indent="-457200">
              <a:buClr>
                <a:srgbClr val="3192C1"/>
              </a:buClr>
              <a:buFont typeface="Wingdings" panose="05000000000000000000" pitchFamily="2" charset="2"/>
              <a:buChar char="§"/>
            </a:pPr>
            <a:r>
              <a:rPr lang="de-AT" sz="1800" dirty="0" smtClean="0"/>
              <a:t>60/40 </a:t>
            </a:r>
            <a:r>
              <a:rPr lang="de-AT" sz="1800" dirty="0" err="1" smtClean="0"/>
              <a:t>students</a:t>
            </a:r>
            <a:r>
              <a:rPr lang="de-AT" sz="1800" dirty="0" smtClean="0"/>
              <a:t>/</a:t>
            </a:r>
            <a:r>
              <a:rPr lang="de-AT" sz="1800" dirty="0" err="1" smtClean="0"/>
              <a:t>employees</a:t>
            </a:r>
            <a:endParaRPr lang="de-AT" sz="1800" dirty="0" smtClean="0"/>
          </a:p>
          <a:p>
            <a:pPr marL="457200" indent="-457200">
              <a:buClr>
                <a:srgbClr val="3192C1"/>
              </a:buClr>
              <a:buFont typeface="Wingdings" panose="05000000000000000000" pitchFamily="2" charset="2"/>
              <a:buChar char="§"/>
            </a:pPr>
            <a:r>
              <a:rPr lang="de-AT" sz="1800" dirty="0" smtClean="0"/>
              <a:t>23 </a:t>
            </a:r>
            <a:r>
              <a:rPr lang="de-AT" sz="1800" dirty="0" err="1" smtClean="0"/>
              <a:t>average</a:t>
            </a:r>
            <a:r>
              <a:rPr lang="de-AT" sz="1800" dirty="0" smtClean="0"/>
              <a:t> </a:t>
            </a:r>
            <a:r>
              <a:rPr lang="de-AT" sz="1800" dirty="0" err="1" smtClean="0"/>
              <a:t>age</a:t>
            </a:r>
            <a:r>
              <a:rPr lang="de-AT" sz="1800" dirty="0" smtClean="0"/>
              <a:t> </a:t>
            </a:r>
          </a:p>
          <a:p>
            <a:pPr marL="457200" indent="-457200">
              <a:buClr>
                <a:srgbClr val="3192C1"/>
              </a:buClr>
              <a:buFont typeface="Wingdings" panose="05000000000000000000" pitchFamily="2" charset="2"/>
              <a:buChar char="§"/>
            </a:pPr>
            <a:endParaRPr lang="de-AT" sz="1800" dirty="0"/>
          </a:p>
          <a:p>
            <a:pPr>
              <a:buClr>
                <a:srgbClr val="3192C1"/>
              </a:buClr>
            </a:pPr>
            <a:r>
              <a:rPr lang="de-AT" sz="1800" b="1" dirty="0" smtClean="0">
                <a:solidFill>
                  <a:srgbClr val="3192C1"/>
                </a:solidFill>
              </a:rPr>
              <a:t>Experiment:</a:t>
            </a:r>
            <a:endParaRPr lang="de-AT" sz="1800" b="1" dirty="0">
              <a:solidFill>
                <a:srgbClr val="3192C1"/>
              </a:solidFill>
            </a:endParaRPr>
          </a:p>
          <a:p>
            <a:pPr marL="457200" indent="-457200">
              <a:buClr>
                <a:srgbClr val="3192C1"/>
              </a:buClr>
              <a:buFont typeface="Wingdings" panose="05000000000000000000" pitchFamily="2" charset="2"/>
              <a:buChar char="§"/>
            </a:pPr>
            <a:r>
              <a:rPr lang="en-US" sz="1800" dirty="0" smtClean="0"/>
              <a:t>M</a:t>
            </a:r>
            <a:r>
              <a:rPr lang="de-AT" sz="1800" dirty="0" err="1" smtClean="0"/>
              <a:t>edia</a:t>
            </a:r>
            <a:r>
              <a:rPr lang="de-AT" sz="1800" dirty="0" smtClean="0"/>
              <a:t> </a:t>
            </a:r>
            <a:r>
              <a:rPr lang="de-AT" sz="1800" dirty="0" err="1" smtClean="0"/>
              <a:t>file</a:t>
            </a:r>
            <a:r>
              <a:rPr lang="de-AT" sz="1800" dirty="0" smtClean="0"/>
              <a:t> </a:t>
            </a:r>
            <a:r>
              <a:rPr lang="de-AT" sz="1800" dirty="0" err="1" smtClean="0"/>
              <a:t>transfer</a:t>
            </a:r>
            <a:r>
              <a:rPr lang="de-AT" sz="1800" dirty="0" smtClean="0"/>
              <a:t> (5MB)</a:t>
            </a:r>
            <a:endParaRPr lang="de-AT" sz="1800" dirty="0"/>
          </a:p>
          <a:p>
            <a:pPr marL="457200" indent="-457200">
              <a:buClr>
                <a:srgbClr val="3192C1"/>
              </a:buClr>
              <a:buFont typeface="Wingdings" panose="05000000000000000000" pitchFamily="2" charset="2"/>
              <a:buChar char="§"/>
            </a:pPr>
            <a:r>
              <a:rPr lang="de-AT" sz="1800" dirty="0" smtClean="0"/>
              <a:t>Emulation of different network conditions (change transfer time)</a:t>
            </a:r>
          </a:p>
          <a:p>
            <a:pPr marL="457200" indent="-457200">
              <a:buClr>
                <a:srgbClr val="3192C1"/>
              </a:buClr>
              <a:buFont typeface="Wingdings" panose="05000000000000000000" pitchFamily="2" charset="2"/>
              <a:buChar char="§"/>
            </a:pPr>
            <a:endParaRPr lang="de-AT" sz="1800" dirty="0"/>
          </a:p>
          <a:p>
            <a:pPr>
              <a:buClr>
                <a:srgbClr val="3192C1"/>
              </a:buClr>
            </a:pPr>
            <a:r>
              <a:rPr lang="de-AT" sz="1800" b="1" dirty="0" err="1" smtClean="0">
                <a:solidFill>
                  <a:srgbClr val="3192C1"/>
                </a:solidFill>
              </a:rPr>
              <a:t>Mean</a:t>
            </a:r>
            <a:r>
              <a:rPr lang="de-AT" sz="1800" b="1" dirty="0" smtClean="0">
                <a:solidFill>
                  <a:srgbClr val="3192C1"/>
                </a:solidFill>
              </a:rPr>
              <a:t> Opinion Score (MOS):</a:t>
            </a:r>
            <a:endParaRPr lang="de-AT" sz="1800" b="1" dirty="0">
              <a:solidFill>
                <a:srgbClr val="3192C1"/>
              </a:solidFill>
            </a:endParaRPr>
          </a:p>
          <a:p>
            <a:pPr marL="457200" indent="-457200">
              <a:buClr>
                <a:srgbClr val="3192C1"/>
              </a:buClr>
              <a:buFont typeface="Wingdings" panose="05000000000000000000" pitchFamily="2" charset="2"/>
              <a:buChar char="§"/>
            </a:pPr>
            <a:r>
              <a:rPr lang="en-US" sz="1800" dirty="0" smtClean="0"/>
              <a:t>F</a:t>
            </a:r>
            <a:r>
              <a:rPr lang="de-AT" sz="1800" dirty="0" err="1" smtClean="0"/>
              <a:t>rom</a:t>
            </a:r>
            <a:r>
              <a:rPr lang="de-AT" sz="1800" dirty="0" smtClean="0"/>
              <a:t> 1 (</a:t>
            </a:r>
            <a:r>
              <a:rPr lang="de-AT" sz="1800" dirty="0" err="1" smtClean="0"/>
              <a:t>very</a:t>
            </a:r>
            <a:r>
              <a:rPr lang="de-AT" sz="1800" dirty="0" smtClean="0"/>
              <a:t> </a:t>
            </a:r>
            <a:r>
              <a:rPr lang="de-AT" sz="1800" dirty="0" err="1" smtClean="0"/>
              <a:t>bad</a:t>
            </a:r>
            <a:r>
              <a:rPr lang="de-AT" sz="1800" dirty="0" smtClean="0"/>
              <a:t>) </a:t>
            </a:r>
            <a:r>
              <a:rPr lang="de-AT" sz="1800" dirty="0" err="1" smtClean="0"/>
              <a:t>to</a:t>
            </a:r>
            <a:r>
              <a:rPr lang="de-AT" sz="1800" dirty="0" smtClean="0"/>
              <a:t> 5 (</a:t>
            </a:r>
            <a:r>
              <a:rPr lang="de-AT" sz="1800" dirty="0" err="1" smtClean="0"/>
              <a:t>excellent</a:t>
            </a:r>
            <a:r>
              <a:rPr lang="de-AT" sz="1800" dirty="0" smtClean="0"/>
              <a:t>)</a:t>
            </a:r>
            <a:endParaRPr lang="de-AT" sz="1800" dirty="0"/>
          </a:p>
        </p:txBody>
      </p:sp>
      <p:sp>
        <p:nvSpPr>
          <p:cNvPr id="10" name="Rectangle 9"/>
          <p:cNvSpPr/>
          <p:nvPr/>
        </p:nvSpPr>
        <p:spPr>
          <a:xfrm>
            <a:off x="560512" y="5229200"/>
            <a:ext cx="9073008" cy="936104"/>
          </a:xfrm>
          <a:prstGeom prst="rect">
            <a:avLst/>
          </a:prstGeom>
          <a:solidFill>
            <a:srgbClr val="319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/>
              <a:buChar char="•"/>
            </a:pPr>
            <a:r>
              <a:rPr lang="de-AT" sz="1800" dirty="0" smtClean="0"/>
              <a:t>Users </a:t>
            </a:r>
            <a:r>
              <a:rPr lang="de-AT" sz="1800" dirty="0" err="1" smtClean="0"/>
              <a:t>tolerate</a:t>
            </a:r>
            <a:r>
              <a:rPr lang="de-AT" sz="1800" dirty="0" smtClean="0"/>
              <a:t> </a:t>
            </a:r>
            <a:r>
              <a:rPr lang="de-AT" sz="1800" dirty="0" err="1" smtClean="0"/>
              <a:t>transfers</a:t>
            </a:r>
            <a:r>
              <a:rPr lang="de-AT" sz="1800" dirty="0" smtClean="0"/>
              <a:t> </a:t>
            </a:r>
            <a:r>
              <a:rPr lang="de-AT" sz="1800" dirty="0" err="1" smtClean="0"/>
              <a:t>of</a:t>
            </a:r>
            <a:r>
              <a:rPr lang="de-AT" sz="1800" dirty="0" smtClean="0"/>
              <a:t> </a:t>
            </a:r>
            <a:r>
              <a:rPr lang="de-AT" sz="1800" dirty="0" err="1" smtClean="0"/>
              <a:t>up</a:t>
            </a:r>
            <a:r>
              <a:rPr lang="de-AT" sz="1800" dirty="0" smtClean="0"/>
              <a:t> </a:t>
            </a:r>
            <a:r>
              <a:rPr lang="de-AT" sz="1800" dirty="0" err="1" smtClean="0"/>
              <a:t>to</a:t>
            </a:r>
            <a:r>
              <a:rPr lang="de-AT" sz="1800" dirty="0" smtClean="0"/>
              <a:t> 20 </a:t>
            </a:r>
            <a:r>
              <a:rPr lang="de-AT" sz="1800" dirty="0" err="1" smtClean="0"/>
              <a:t>seconds</a:t>
            </a:r>
            <a:r>
              <a:rPr lang="de-AT" sz="1800" dirty="0"/>
              <a:t> </a:t>
            </a:r>
            <a:r>
              <a:rPr lang="de-AT" sz="1800" dirty="0" err="1" smtClean="0"/>
              <a:t>with</a:t>
            </a:r>
            <a:r>
              <a:rPr lang="de-AT" sz="1800" dirty="0" smtClean="0"/>
              <a:t> </a:t>
            </a:r>
            <a:r>
              <a:rPr lang="de-AT" sz="1800" dirty="0" err="1" smtClean="0"/>
              <a:t>good</a:t>
            </a:r>
            <a:r>
              <a:rPr lang="de-AT" sz="1800" dirty="0" smtClean="0"/>
              <a:t> </a:t>
            </a:r>
            <a:r>
              <a:rPr lang="de-AT" sz="1800" dirty="0" err="1" smtClean="0"/>
              <a:t>experience</a:t>
            </a:r>
            <a:endParaRPr lang="de-AT" sz="1800" dirty="0" smtClean="0"/>
          </a:p>
          <a:p>
            <a:pPr marL="342900" indent="-342900">
              <a:buFont typeface="Arial"/>
              <a:buChar char="•"/>
            </a:pPr>
            <a:r>
              <a:rPr lang="de-AT" sz="1800" dirty="0" err="1" smtClean="0"/>
              <a:t>Threshold</a:t>
            </a:r>
            <a:r>
              <a:rPr lang="de-AT" sz="1800" dirty="0" smtClean="0"/>
              <a:t> </a:t>
            </a:r>
            <a:r>
              <a:rPr lang="de-AT" sz="1800" dirty="0" err="1" smtClean="0"/>
              <a:t>of</a:t>
            </a:r>
            <a:r>
              <a:rPr lang="de-AT" sz="1800" dirty="0" smtClean="0"/>
              <a:t> 40 </a:t>
            </a:r>
            <a:r>
              <a:rPr lang="de-AT" sz="1800" dirty="0" err="1" smtClean="0"/>
              <a:t>seconds</a:t>
            </a:r>
            <a:r>
              <a:rPr lang="de-AT" sz="1800" dirty="0" smtClean="0"/>
              <a:t> </a:t>
            </a:r>
            <a:r>
              <a:rPr lang="de-AT" sz="1800" dirty="0" err="1" smtClean="0"/>
              <a:t>discriminates</a:t>
            </a:r>
            <a:r>
              <a:rPr lang="de-AT" sz="1800" dirty="0" smtClean="0"/>
              <a:t> </a:t>
            </a:r>
            <a:r>
              <a:rPr lang="de-AT" sz="1800" dirty="0" err="1" smtClean="0"/>
              <a:t>good</a:t>
            </a:r>
            <a:r>
              <a:rPr lang="de-AT" sz="1800" dirty="0" smtClean="0"/>
              <a:t> </a:t>
            </a:r>
            <a:r>
              <a:rPr lang="de-AT" sz="1800" dirty="0" err="1" smtClean="0"/>
              <a:t>and</a:t>
            </a:r>
            <a:r>
              <a:rPr lang="de-AT" sz="1800" dirty="0" smtClean="0"/>
              <a:t> </a:t>
            </a:r>
            <a:r>
              <a:rPr lang="de-AT" sz="1800" dirty="0" err="1" smtClean="0"/>
              <a:t>bad</a:t>
            </a:r>
            <a:r>
              <a:rPr lang="de-AT" sz="1800" dirty="0" smtClean="0"/>
              <a:t> </a:t>
            </a:r>
            <a:r>
              <a:rPr lang="de-AT" sz="1800" dirty="0" err="1" smtClean="0"/>
              <a:t>experience</a:t>
            </a:r>
            <a:endParaRPr lang="de-AT" sz="1800" dirty="0" smtClean="0"/>
          </a:p>
          <a:p>
            <a:pPr marL="342900" indent="-342900">
              <a:buFont typeface="Arial"/>
              <a:buChar char="•"/>
            </a:pPr>
            <a:r>
              <a:rPr lang="de-AT" sz="1800" dirty="0" smtClean="0"/>
              <a:t>The score </a:t>
            </a:r>
            <a:r>
              <a:rPr lang="de-AT" sz="1800" dirty="0" err="1" smtClean="0"/>
              <a:t>is</a:t>
            </a:r>
            <a:r>
              <a:rPr lang="de-AT" sz="1800" dirty="0" smtClean="0"/>
              <a:t> </a:t>
            </a:r>
            <a:r>
              <a:rPr lang="de-AT" sz="1800" dirty="0" err="1" smtClean="0"/>
              <a:t>undependent</a:t>
            </a:r>
            <a:r>
              <a:rPr lang="de-AT" sz="1800" dirty="0" smtClean="0"/>
              <a:t> </a:t>
            </a:r>
            <a:r>
              <a:rPr lang="de-AT" sz="1800" dirty="0" err="1" smtClean="0"/>
              <a:t>of</a:t>
            </a:r>
            <a:r>
              <a:rPr lang="de-AT" sz="1800" dirty="0" smtClean="0"/>
              <a:t> </a:t>
            </a:r>
            <a:r>
              <a:rPr lang="de-AT" sz="1800" dirty="0" err="1" smtClean="0"/>
              <a:t>the</a:t>
            </a:r>
            <a:r>
              <a:rPr lang="de-AT" sz="1800" dirty="0" smtClean="0"/>
              <a:t> </a:t>
            </a:r>
            <a:r>
              <a:rPr lang="de-AT" sz="1800" dirty="0" err="1" smtClean="0"/>
              <a:t>flow</a:t>
            </a:r>
            <a:r>
              <a:rPr lang="de-AT" sz="1800" dirty="0" smtClean="0"/>
              <a:t> </a:t>
            </a:r>
            <a:r>
              <a:rPr lang="de-AT" sz="1800" dirty="0" err="1" smtClean="0"/>
              <a:t>size</a:t>
            </a:r>
            <a:endParaRPr lang="de-AT" sz="1800" dirty="0" smtClean="0"/>
          </a:p>
        </p:txBody>
      </p:sp>
      <p:cxnSp>
        <p:nvCxnSpPr>
          <p:cNvPr id="12" name="Straight Connector 11"/>
          <p:cNvCxnSpPr/>
          <p:nvPr/>
        </p:nvCxnSpPr>
        <p:spPr bwMode="auto">
          <a:xfrm rot="5400000">
            <a:off x="1457338" y="3068792"/>
            <a:ext cx="3024000" cy="0"/>
          </a:xfrm>
          <a:prstGeom prst="line">
            <a:avLst/>
          </a:prstGeom>
          <a:solidFill>
            <a:schemeClr val="accent1"/>
          </a:solidFill>
          <a:ln w="47625" cap="flat" cmpd="sng" algn="ctr">
            <a:solidFill>
              <a:srgbClr val="3192C1"/>
            </a:solidFill>
            <a:prstDash val="dash"/>
            <a:round/>
            <a:headEnd type="none" w="sm" len="sm"/>
            <a:tailEnd type="none" w="sm" len="sm"/>
          </a:ln>
          <a:effectLst/>
        </p:spPr>
      </p:cxnSp>
      <p:cxnSp>
        <p:nvCxnSpPr>
          <p:cNvPr id="11" name="Straight Connector 10"/>
          <p:cNvCxnSpPr/>
          <p:nvPr/>
        </p:nvCxnSpPr>
        <p:spPr bwMode="auto">
          <a:xfrm rot="5400000">
            <a:off x="2166564" y="3068792"/>
            <a:ext cx="3024000" cy="0"/>
          </a:xfrm>
          <a:prstGeom prst="line">
            <a:avLst/>
          </a:prstGeom>
          <a:solidFill>
            <a:schemeClr val="accent1"/>
          </a:solidFill>
          <a:ln w="47625" cap="flat" cmpd="sng" algn="ctr">
            <a:solidFill>
              <a:srgbClr val="3192C1"/>
            </a:solidFill>
            <a:prstDash val="dash"/>
            <a:round/>
            <a:headEnd type="none" w="sm" len="sm"/>
            <a:tailEnd type="none" w="sm" len="sm"/>
          </a:ln>
          <a:effectLst/>
        </p:spPr>
      </p:cxnSp>
    </p:spTree>
    <p:extLst>
      <p:ext uri="{BB962C8B-B14F-4D97-AF65-F5344CB8AC3E}">
        <p14:creationId xmlns:p14="http://schemas.microsoft.com/office/powerpoint/2010/main" val="34232446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Vivisecting WhatsApp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31519"/>
            <a:ext cx="1073200" cy="90988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B6F99350-E9C3-4FD1-9037-2C6ADB47A97A}" type="slidenum">
              <a:rPr lang="en-US" smtClean="0"/>
              <a:pPr>
                <a:defRPr/>
              </a:pPr>
              <a:t>17</a:t>
            </a:fld>
            <a:r>
              <a:rPr lang="en-US" smtClean="0"/>
              <a:t> -</a:t>
            </a:r>
            <a:endParaRPr lang="en-US" dirty="0"/>
          </a:p>
        </p:txBody>
      </p:sp>
      <p:pic>
        <p:nvPicPr>
          <p:cNvPr id="5" name="Picture 4" descr="whatsapp_5mb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504" y="2132856"/>
            <a:ext cx="3832274" cy="2880320"/>
          </a:xfrm>
          <a:prstGeom prst="rect">
            <a:avLst/>
          </a:prstGeom>
        </p:spPr>
      </p:pic>
      <p:sp>
        <p:nvSpPr>
          <p:cNvPr id="6" name="Title 3"/>
          <p:cNvSpPr>
            <a:spLocks noGrp="1"/>
          </p:cNvSpPr>
          <p:nvPr>
            <p:ph type="title"/>
          </p:nvPr>
        </p:nvSpPr>
        <p:spPr>
          <a:xfrm>
            <a:off x="738188" y="274638"/>
            <a:ext cx="6951116" cy="796925"/>
          </a:xfrm>
        </p:spPr>
        <p:txBody>
          <a:bodyPr/>
          <a:lstStyle/>
          <a:p>
            <a:r>
              <a:rPr lang="de-AT" sz="2400" b="1" dirty="0" smtClean="0"/>
              <a:t>Quality </a:t>
            </a:r>
            <a:r>
              <a:rPr lang="de-AT" sz="2400" b="1" dirty="0" err="1" smtClean="0"/>
              <a:t>of</a:t>
            </a:r>
            <a:r>
              <a:rPr lang="de-AT" sz="2400" b="1" dirty="0" smtClean="0"/>
              <a:t> Experience (</a:t>
            </a:r>
            <a:r>
              <a:rPr lang="de-AT" sz="2400" b="1" dirty="0" err="1" smtClean="0"/>
              <a:t>QoE</a:t>
            </a:r>
            <a:r>
              <a:rPr lang="de-AT" sz="2400" b="1" dirty="0" smtClean="0"/>
              <a:t>)</a:t>
            </a:r>
            <a:br>
              <a:rPr lang="de-AT" sz="2400" b="1" dirty="0" smtClean="0"/>
            </a:br>
            <a:r>
              <a:rPr lang="de-AT" sz="2000" dirty="0" smtClean="0"/>
              <a:t>in </a:t>
            </a:r>
            <a:r>
              <a:rPr lang="de-AT" sz="2000" dirty="0" err="1" smtClean="0"/>
              <a:t>the</a:t>
            </a:r>
            <a:r>
              <a:rPr lang="de-AT" sz="2000" dirty="0" smtClean="0"/>
              <a:t> large </a:t>
            </a:r>
            <a:r>
              <a:rPr lang="de-AT" sz="2000" dirty="0" err="1" smtClean="0"/>
              <a:t>scale</a:t>
            </a:r>
            <a:r>
              <a:rPr lang="de-AT" sz="2000" dirty="0" smtClean="0"/>
              <a:t> </a:t>
            </a:r>
            <a:r>
              <a:rPr lang="de-AT" sz="2000" dirty="0" err="1" smtClean="0"/>
              <a:t>measurements</a:t>
            </a:r>
            <a:endParaRPr lang="de-AT" sz="2000" dirty="0"/>
          </a:p>
        </p:txBody>
      </p:sp>
      <p:pic>
        <p:nvPicPr>
          <p:cNvPr id="7" name="Picture 6" descr="whatsapp_mos_cdf.jp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2" r="6651"/>
          <a:stretch/>
        </p:blipFill>
        <p:spPr>
          <a:xfrm>
            <a:off x="4699652" y="2020126"/>
            <a:ext cx="4953600" cy="408867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60512" y="1196752"/>
            <a:ext cx="99517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rgbClr val="3192C1"/>
              </a:buClr>
              <a:buFont typeface="Wingdings" panose="05000000000000000000" pitchFamily="2" charset="2"/>
              <a:buChar char="§"/>
            </a:pPr>
            <a:r>
              <a:rPr lang="de-AT" sz="1800" dirty="0" smtClean="0"/>
              <a:t>User tests: 5MB transfers, &lt;20s good, &gt;40s bad (previous slide)</a:t>
            </a:r>
          </a:p>
          <a:p>
            <a:pPr marL="457200" indent="-457200">
              <a:buClr>
                <a:srgbClr val="3192C1"/>
              </a:buClr>
              <a:buFont typeface="Wingdings" panose="05000000000000000000" pitchFamily="2" charset="2"/>
              <a:buChar char="§"/>
            </a:pPr>
            <a:r>
              <a:rPr lang="de-AT" sz="1800" dirty="0" err="1" smtClean="0"/>
              <a:t>Assumption</a:t>
            </a:r>
            <a:r>
              <a:rPr lang="de-AT" sz="1800" dirty="0" smtClean="0"/>
              <a:t>: </a:t>
            </a:r>
            <a:r>
              <a:rPr lang="de-AT" sz="1800" dirty="0" err="1" smtClean="0"/>
              <a:t>flow</a:t>
            </a:r>
            <a:r>
              <a:rPr lang="de-AT" sz="1800" dirty="0" smtClean="0"/>
              <a:t> </a:t>
            </a:r>
            <a:r>
              <a:rPr lang="de-AT" sz="1800" dirty="0" err="1" smtClean="0"/>
              <a:t>size</a:t>
            </a:r>
            <a:r>
              <a:rPr lang="de-AT" sz="1800" dirty="0" smtClean="0"/>
              <a:t> </a:t>
            </a:r>
            <a:r>
              <a:rPr lang="de-AT" sz="1800" dirty="0" err="1" smtClean="0"/>
              <a:t>is</a:t>
            </a:r>
            <a:r>
              <a:rPr lang="de-AT" sz="1800" dirty="0" smtClean="0"/>
              <a:t> not </a:t>
            </a:r>
            <a:r>
              <a:rPr lang="de-AT" sz="1800" dirty="0" err="1" smtClean="0"/>
              <a:t>taken</a:t>
            </a:r>
            <a:r>
              <a:rPr lang="de-AT" sz="1800" dirty="0" smtClean="0"/>
              <a:t> </a:t>
            </a:r>
            <a:r>
              <a:rPr lang="de-AT" sz="1800" dirty="0" err="1" smtClean="0"/>
              <a:t>into</a:t>
            </a:r>
            <a:r>
              <a:rPr lang="de-AT" sz="1800" dirty="0" smtClean="0"/>
              <a:t> </a:t>
            </a:r>
            <a:r>
              <a:rPr lang="de-AT" sz="1800" dirty="0" err="1" smtClean="0"/>
              <a:t>account</a:t>
            </a:r>
            <a:endParaRPr lang="de-AT" sz="1800" dirty="0"/>
          </a:p>
          <a:p>
            <a:pPr marL="457200" indent="-457200">
              <a:buClr>
                <a:srgbClr val="3192C1"/>
              </a:buClr>
              <a:buFont typeface="Wingdings" panose="05000000000000000000" pitchFamily="2" charset="2"/>
              <a:buChar char="§"/>
            </a:pPr>
            <a:r>
              <a:rPr lang="de-AT" sz="1800" dirty="0" err="1" smtClean="0"/>
              <a:t>Apply</a:t>
            </a:r>
            <a:r>
              <a:rPr lang="de-AT" sz="1800" dirty="0" smtClean="0"/>
              <a:t> same </a:t>
            </a:r>
            <a:r>
              <a:rPr lang="de-AT" sz="1800" dirty="0" err="1" smtClean="0"/>
              <a:t>model</a:t>
            </a:r>
            <a:r>
              <a:rPr lang="de-AT" sz="1800" dirty="0" smtClean="0"/>
              <a:t> on large </a:t>
            </a:r>
            <a:r>
              <a:rPr lang="de-AT" sz="1800" dirty="0" err="1" smtClean="0"/>
              <a:t>scale</a:t>
            </a:r>
            <a:r>
              <a:rPr lang="de-AT" sz="1800" dirty="0" smtClean="0"/>
              <a:t> </a:t>
            </a:r>
            <a:r>
              <a:rPr lang="de-AT" sz="1800" dirty="0" err="1" smtClean="0"/>
              <a:t>network</a:t>
            </a:r>
            <a:r>
              <a:rPr lang="de-AT" sz="1800" dirty="0" smtClean="0"/>
              <a:t> </a:t>
            </a:r>
            <a:r>
              <a:rPr lang="de-AT" sz="1800" dirty="0" err="1" smtClean="0"/>
              <a:t>traces</a:t>
            </a:r>
            <a:endParaRPr lang="de-AT" sz="1800" dirty="0"/>
          </a:p>
        </p:txBody>
      </p:sp>
      <p:sp>
        <p:nvSpPr>
          <p:cNvPr id="9" name="Rectangle 8"/>
          <p:cNvSpPr/>
          <p:nvPr/>
        </p:nvSpPr>
        <p:spPr bwMode="auto">
          <a:xfrm>
            <a:off x="992560" y="4077072"/>
            <a:ext cx="2988000" cy="648072"/>
          </a:xfrm>
          <a:prstGeom prst="rect">
            <a:avLst/>
          </a:prstGeom>
          <a:noFill/>
          <a:ln w="53975" cap="flat" cmpd="sng" algn="ctr">
            <a:solidFill>
              <a:srgbClr val="3192C1"/>
            </a:solidFill>
            <a:prstDash val="sysDash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73905" y="5190291"/>
            <a:ext cx="54872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rgbClr val="3192C1"/>
              </a:buClr>
              <a:buSzPct val="96000"/>
              <a:buFont typeface="Arial" panose="020B0604020202020204" pitchFamily="34" charset="0"/>
              <a:buChar char="•"/>
            </a:pPr>
            <a:r>
              <a:rPr lang="de-AT" sz="1600" b="1" dirty="0" smtClean="0">
                <a:solidFill>
                  <a:schemeClr val="accent2">
                    <a:lumMod val="75000"/>
                  </a:schemeClr>
                </a:solidFill>
              </a:rPr>
              <a:t>40% </a:t>
            </a:r>
            <a:r>
              <a:rPr lang="de-AT" sz="1600" b="1" dirty="0" err="1" smtClean="0">
                <a:solidFill>
                  <a:schemeClr val="accent2">
                    <a:lumMod val="75000"/>
                  </a:schemeClr>
                </a:solidFill>
              </a:rPr>
              <a:t>flows</a:t>
            </a:r>
            <a:r>
              <a:rPr lang="de-AT" sz="1600" b="1" dirty="0" smtClean="0">
                <a:solidFill>
                  <a:schemeClr val="accent2">
                    <a:lumMod val="75000"/>
                  </a:schemeClr>
                </a:solidFill>
              </a:rPr>
              <a:t> last </a:t>
            </a:r>
            <a:r>
              <a:rPr lang="de-AT" sz="1600" b="1" dirty="0" err="1" smtClean="0">
                <a:solidFill>
                  <a:schemeClr val="accent2">
                    <a:lumMod val="75000"/>
                  </a:schemeClr>
                </a:solidFill>
              </a:rPr>
              <a:t>less</a:t>
            </a:r>
            <a:r>
              <a:rPr lang="de-AT" sz="1600" b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AT" sz="1600" b="1" dirty="0" err="1" smtClean="0">
                <a:solidFill>
                  <a:schemeClr val="accent2">
                    <a:lumMod val="75000"/>
                  </a:schemeClr>
                </a:solidFill>
              </a:rPr>
              <a:t>than</a:t>
            </a:r>
            <a:r>
              <a:rPr lang="de-AT" sz="1600" b="1" dirty="0" smtClean="0">
                <a:solidFill>
                  <a:schemeClr val="accent2">
                    <a:lumMod val="75000"/>
                  </a:schemeClr>
                </a:solidFill>
              </a:rPr>
              <a:t> 20s (</a:t>
            </a:r>
            <a:r>
              <a:rPr lang="de-AT" sz="1600" b="1" dirty="0" err="1" smtClean="0">
                <a:solidFill>
                  <a:schemeClr val="accent2">
                    <a:lumMod val="75000"/>
                  </a:schemeClr>
                </a:solidFill>
              </a:rPr>
              <a:t>good</a:t>
            </a:r>
            <a:r>
              <a:rPr lang="de-AT" sz="1600" b="1" dirty="0" smtClean="0">
                <a:solidFill>
                  <a:schemeClr val="accent2">
                    <a:lumMod val="75000"/>
                  </a:schemeClr>
                </a:solidFill>
              </a:rPr>
              <a:t>)</a:t>
            </a:r>
          </a:p>
          <a:p>
            <a:pPr marL="457200" indent="-457200">
              <a:buClr>
                <a:srgbClr val="3192C1"/>
              </a:buClr>
              <a:buSzPct val="96000"/>
              <a:buFont typeface="Arial" panose="020B0604020202020204" pitchFamily="34" charset="0"/>
              <a:buChar char="•"/>
            </a:pPr>
            <a:r>
              <a:rPr lang="de-AT" sz="1600" b="1" dirty="0" smtClean="0">
                <a:solidFill>
                  <a:srgbClr val="FFC000"/>
                </a:solidFill>
              </a:rPr>
              <a:t>60% </a:t>
            </a:r>
            <a:r>
              <a:rPr lang="de-AT" sz="1600" b="1" dirty="0" err="1" smtClean="0">
                <a:solidFill>
                  <a:srgbClr val="FFC000"/>
                </a:solidFill>
              </a:rPr>
              <a:t>flows</a:t>
            </a:r>
            <a:r>
              <a:rPr lang="de-AT" sz="1600" b="1" dirty="0" smtClean="0">
                <a:solidFill>
                  <a:srgbClr val="FFC000"/>
                </a:solidFill>
              </a:rPr>
              <a:t> last </a:t>
            </a:r>
            <a:r>
              <a:rPr lang="de-AT" sz="1600" b="1" dirty="0" err="1" smtClean="0">
                <a:solidFill>
                  <a:srgbClr val="FFC000"/>
                </a:solidFill>
              </a:rPr>
              <a:t>less</a:t>
            </a:r>
            <a:r>
              <a:rPr lang="de-AT" sz="1600" b="1" dirty="0" smtClean="0">
                <a:solidFill>
                  <a:srgbClr val="FFC000"/>
                </a:solidFill>
              </a:rPr>
              <a:t> </a:t>
            </a:r>
            <a:r>
              <a:rPr lang="de-AT" sz="1600" b="1" dirty="0" err="1" smtClean="0">
                <a:solidFill>
                  <a:srgbClr val="FFC000"/>
                </a:solidFill>
              </a:rPr>
              <a:t>than</a:t>
            </a:r>
            <a:r>
              <a:rPr lang="de-AT" sz="1600" b="1" dirty="0" smtClean="0">
                <a:solidFill>
                  <a:srgbClr val="FFC000"/>
                </a:solidFill>
              </a:rPr>
              <a:t> 40s (</a:t>
            </a:r>
            <a:r>
              <a:rPr lang="de-AT" sz="1600" b="1" dirty="0" err="1" smtClean="0">
                <a:solidFill>
                  <a:srgbClr val="FFC000"/>
                </a:solidFill>
              </a:rPr>
              <a:t>acceptable</a:t>
            </a:r>
            <a:r>
              <a:rPr lang="de-AT" sz="1600" b="1" dirty="0" smtClean="0">
                <a:solidFill>
                  <a:srgbClr val="FFC000"/>
                </a:solidFill>
              </a:rPr>
              <a:t>)</a:t>
            </a:r>
          </a:p>
          <a:p>
            <a:pPr marL="457200" indent="-457200">
              <a:buClr>
                <a:srgbClr val="3192C1"/>
              </a:buClr>
              <a:buSzPct val="96000"/>
              <a:buFont typeface="Arial" panose="020B0604020202020204" pitchFamily="34" charset="0"/>
              <a:buChar char="•"/>
            </a:pPr>
            <a:r>
              <a:rPr lang="de-AT" sz="1600" b="1" dirty="0" smtClean="0">
                <a:solidFill>
                  <a:srgbClr val="FF0000"/>
                </a:solidFill>
              </a:rPr>
              <a:t>35% flows are</a:t>
            </a:r>
            <a:r>
              <a:rPr lang="de-AT" sz="1600" b="1" dirty="0">
                <a:solidFill>
                  <a:srgbClr val="FF0000"/>
                </a:solidFill>
              </a:rPr>
              <a:t> </a:t>
            </a:r>
            <a:r>
              <a:rPr lang="de-AT" sz="1600" b="1" dirty="0" smtClean="0">
                <a:solidFill>
                  <a:srgbClr val="FF0000"/>
                </a:solidFill>
              </a:rPr>
              <a:t>badly/very badly perceived</a:t>
            </a:r>
            <a:endParaRPr lang="de-AT" sz="1600" b="1" dirty="0">
              <a:solidFill>
                <a:srgbClr val="FF0000"/>
              </a:solidFill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5297018" y="2338024"/>
            <a:ext cx="4212000" cy="3312000"/>
            <a:chOff x="5297018" y="2338024"/>
            <a:chExt cx="4212000" cy="3312000"/>
          </a:xfrm>
        </p:grpSpPr>
        <p:sp>
          <p:nvSpPr>
            <p:cNvPr id="4" name="Oval 3"/>
            <p:cNvSpPr/>
            <p:nvPr/>
          </p:nvSpPr>
          <p:spPr bwMode="auto">
            <a:xfrm>
              <a:off x="6161114" y="3573016"/>
              <a:ext cx="360040" cy="360040"/>
            </a:xfrm>
            <a:prstGeom prst="ellipse">
              <a:avLst/>
            </a:prstGeom>
            <a:solidFill>
              <a:schemeClr val="accent2">
                <a:lumMod val="50000"/>
                <a:alpha val="73000"/>
              </a:schemeClr>
            </a:solidFill>
            <a:ln w="12700" cap="flat" cmpd="sng" algn="ctr">
              <a:solidFill>
                <a:schemeClr val="accent2">
                  <a:lumMod val="75000"/>
                </a:schemeClr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cxnSp>
          <p:nvCxnSpPr>
            <p:cNvPr id="16" name="Straight Connector 15"/>
            <p:cNvCxnSpPr/>
            <p:nvPr/>
          </p:nvCxnSpPr>
          <p:spPr bwMode="auto">
            <a:xfrm flipV="1">
              <a:off x="6348546" y="2338024"/>
              <a:ext cx="0" cy="3312000"/>
            </a:xfrm>
            <a:prstGeom prst="line">
              <a:avLst/>
            </a:prstGeom>
            <a:solidFill>
              <a:schemeClr val="accent1"/>
            </a:solidFill>
            <a:ln w="50800" cap="flat" cmpd="sng" algn="ctr">
              <a:solidFill>
                <a:schemeClr val="accent2">
                  <a:lumMod val="75000"/>
                </a:schemeClr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  <p:cxnSp>
          <p:nvCxnSpPr>
            <p:cNvPr id="17" name="Straight Connector 16"/>
            <p:cNvCxnSpPr/>
            <p:nvPr/>
          </p:nvCxnSpPr>
          <p:spPr bwMode="auto">
            <a:xfrm rot="16200000" flipV="1">
              <a:off x="7403018" y="1655047"/>
              <a:ext cx="0" cy="4212000"/>
            </a:xfrm>
            <a:prstGeom prst="line">
              <a:avLst/>
            </a:prstGeom>
            <a:solidFill>
              <a:schemeClr val="accent1"/>
            </a:solidFill>
            <a:ln w="50800" cap="flat" cmpd="sng" algn="ctr">
              <a:solidFill>
                <a:schemeClr val="accent2">
                  <a:lumMod val="75000"/>
                </a:schemeClr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</p:grpSp>
      <p:grpSp>
        <p:nvGrpSpPr>
          <p:cNvPr id="10" name="Group 9"/>
          <p:cNvGrpSpPr/>
          <p:nvPr/>
        </p:nvGrpSpPr>
        <p:grpSpPr>
          <a:xfrm>
            <a:off x="5313040" y="2349248"/>
            <a:ext cx="4212000" cy="3312000"/>
            <a:chOff x="5313040" y="2338024"/>
            <a:chExt cx="4212000" cy="3312000"/>
          </a:xfrm>
        </p:grpSpPr>
        <p:cxnSp>
          <p:nvCxnSpPr>
            <p:cNvPr id="23" name="Straight Connector 22"/>
            <p:cNvCxnSpPr/>
            <p:nvPr/>
          </p:nvCxnSpPr>
          <p:spPr bwMode="auto">
            <a:xfrm flipV="1">
              <a:off x="7412126" y="2338024"/>
              <a:ext cx="0" cy="3312000"/>
            </a:xfrm>
            <a:prstGeom prst="line">
              <a:avLst/>
            </a:prstGeom>
            <a:solidFill>
              <a:schemeClr val="accent1"/>
            </a:solidFill>
            <a:ln w="50800" cap="flat" cmpd="sng" algn="ctr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  <p:cxnSp>
          <p:nvCxnSpPr>
            <p:cNvPr id="24" name="Straight Connector 23"/>
            <p:cNvCxnSpPr/>
            <p:nvPr/>
          </p:nvCxnSpPr>
          <p:spPr bwMode="auto">
            <a:xfrm rot="16200000" flipV="1">
              <a:off x="7419040" y="890952"/>
              <a:ext cx="0" cy="4212000"/>
            </a:xfrm>
            <a:prstGeom prst="line">
              <a:avLst/>
            </a:prstGeom>
            <a:solidFill>
              <a:schemeClr val="accent1"/>
            </a:solidFill>
            <a:ln w="50800" cap="flat" cmpd="sng" algn="ctr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  <p:sp>
          <p:nvSpPr>
            <p:cNvPr id="19" name="Oval 18"/>
            <p:cNvSpPr/>
            <p:nvPr/>
          </p:nvSpPr>
          <p:spPr bwMode="auto">
            <a:xfrm>
              <a:off x="7232106" y="2828202"/>
              <a:ext cx="360040" cy="360040"/>
            </a:xfrm>
            <a:prstGeom prst="ellipse">
              <a:avLst/>
            </a:prstGeom>
            <a:solidFill>
              <a:srgbClr val="FF0000">
                <a:alpha val="73000"/>
              </a:srgbClr>
            </a:solidFill>
            <a:ln w="12700" cap="flat" cmpd="sng" algn="ctr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11" name="Right Arrow 10"/>
          <p:cNvSpPr/>
          <p:nvPr/>
        </p:nvSpPr>
        <p:spPr bwMode="auto">
          <a:xfrm>
            <a:off x="3982858" y="4221088"/>
            <a:ext cx="716793" cy="432048"/>
          </a:xfrm>
          <a:prstGeom prst="rightArrow">
            <a:avLst/>
          </a:prstGeom>
          <a:noFill/>
          <a:ln w="50800" cap="flat" cmpd="sng" algn="ctr">
            <a:solidFill>
              <a:srgbClr val="3192C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AT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5313040" y="2238573"/>
            <a:ext cx="1044000" cy="72008"/>
          </a:xfrm>
          <a:prstGeom prst="rect">
            <a:avLst/>
          </a:prstGeom>
          <a:solidFill>
            <a:schemeClr val="accent2">
              <a:lumMod val="75000"/>
            </a:schemeClr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AT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0" name="Rectangle 19"/>
          <p:cNvSpPr/>
          <p:nvPr/>
        </p:nvSpPr>
        <p:spPr bwMode="auto">
          <a:xfrm>
            <a:off x="6375934" y="2232857"/>
            <a:ext cx="1044000" cy="72008"/>
          </a:xfrm>
          <a:prstGeom prst="rect">
            <a:avLst/>
          </a:prstGeom>
          <a:solidFill>
            <a:srgbClr val="FFC000"/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AT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1" name="Rectangle 20"/>
          <p:cNvSpPr/>
          <p:nvPr/>
        </p:nvSpPr>
        <p:spPr bwMode="auto">
          <a:xfrm>
            <a:off x="7446705" y="2235485"/>
            <a:ext cx="2052000" cy="72008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AT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15955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0" grpId="0" animBg="1"/>
      <p:bldP spid="2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32520" y="1219200"/>
            <a:ext cx="8962578" cy="4800600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de-AT" dirty="0" smtClean="0">
                <a:solidFill>
                  <a:schemeClr val="bg1">
                    <a:lumMod val="85000"/>
                  </a:schemeClr>
                </a:solidFill>
              </a:rPr>
              <a:t>Characterization of WhatsApp through hybrid measurements</a:t>
            </a:r>
          </a:p>
          <a:p>
            <a:pPr marL="857250" lvl="1" indent="-457200"/>
            <a:r>
              <a:rPr lang="de-AT" dirty="0" smtClean="0">
                <a:solidFill>
                  <a:schemeClr val="bg1">
                    <a:lumMod val="85000"/>
                  </a:schemeClr>
                </a:solidFill>
              </a:rPr>
              <a:t>Traffic captures in lab with standard tools</a:t>
            </a:r>
          </a:p>
          <a:p>
            <a:pPr marL="857250" lvl="1" indent="-457200"/>
            <a:r>
              <a:rPr lang="de-AT" dirty="0" smtClean="0">
                <a:solidFill>
                  <a:schemeClr val="bg1">
                    <a:lumMod val="85000"/>
                  </a:schemeClr>
                </a:solidFill>
              </a:rPr>
              <a:t>Large-scale passive traces (mobile national network)</a:t>
            </a:r>
          </a:p>
          <a:p>
            <a:pPr marL="857250" lvl="1" indent="-457200"/>
            <a:r>
              <a:rPr lang="de-AT" dirty="0" smtClean="0">
                <a:solidFill>
                  <a:schemeClr val="bg1">
                    <a:lumMod val="85000"/>
                  </a:schemeClr>
                </a:solidFill>
              </a:rPr>
              <a:t>Large-scale active measures (RIPE Atlas)</a:t>
            </a:r>
          </a:p>
          <a:p>
            <a:pPr marL="400050" lvl="1" indent="0">
              <a:buNone/>
            </a:pPr>
            <a:endParaRPr lang="de-AT" dirty="0" smtClean="0">
              <a:solidFill>
                <a:schemeClr val="bg1">
                  <a:lumMod val="85000"/>
                </a:schemeClr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de-AT" dirty="0" smtClean="0">
                <a:solidFill>
                  <a:schemeClr val="bg1">
                    <a:lumMod val="85000"/>
                  </a:schemeClr>
                </a:solidFill>
              </a:rPr>
              <a:t>Quality of Experience remarks</a:t>
            </a:r>
          </a:p>
          <a:p>
            <a:pPr marL="857250" lvl="1" indent="-457200"/>
            <a:r>
              <a:rPr lang="de-AT" dirty="0" smtClean="0">
                <a:solidFill>
                  <a:schemeClr val="bg1">
                    <a:lumMod val="85000"/>
                  </a:schemeClr>
                </a:solidFill>
              </a:rPr>
              <a:t>Build a QoE model with user tests</a:t>
            </a:r>
          </a:p>
          <a:p>
            <a:pPr marL="857250" lvl="1" indent="-457200"/>
            <a:r>
              <a:rPr lang="de-AT" dirty="0" smtClean="0">
                <a:solidFill>
                  <a:schemeClr val="bg1">
                    <a:lumMod val="85000"/>
                  </a:schemeClr>
                </a:solidFill>
              </a:rPr>
              <a:t>Apply model on passive traces</a:t>
            </a:r>
          </a:p>
          <a:p>
            <a:pPr marL="400050" lvl="1" indent="0">
              <a:buNone/>
            </a:pPr>
            <a:endParaRPr lang="de-AT" dirty="0" smtClean="0"/>
          </a:p>
          <a:p>
            <a:pPr marL="457200" indent="-457200">
              <a:buFont typeface="+mj-lt"/>
              <a:buAutoNum type="arabicPeriod"/>
            </a:pPr>
            <a:r>
              <a:rPr lang="de-AT" dirty="0" smtClean="0">
                <a:solidFill>
                  <a:srgbClr val="3192C1"/>
                </a:solidFill>
              </a:rPr>
              <a:t>WhatsApp global outage overview</a:t>
            </a:r>
          </a:p>
          <a:p>
            <a:pPr marL="857250" lvl="1" indent="-457200"/>
            <a:r>
              <a:rPr lang="de-AT" dirty="0" smtClean="0"/>
              <a:t>Characterization</a:t>
            </a:r>
          </a:p>
          <a:p>
            <a:pPr marL="857250" lvl="1" indent="-457200"/>
            <a:r>
              <a:rPr lang="de-AT" dirty="0" smtClean="0"/>
              <a:t>Social media impact</a:t>
            </a:r>
          </a:p>
          <a:p>
            <a:pPr marL="857250" lvl="1" indent="-457200"/>
            <a:endParaRPr lang="de-AT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B6F99350-E9C3-4FD1-9037-2C6ADB47A97A}" type="slidenum">
              <a:rPr lang="en-US" smtClean="0"/>
              <a:pPr>
                <a:defRPr/>
              </a:pPr>
              <a:t>18</a:t>
            </a:fld>
            <a:r>
              <a:rPr lang="en-US" smtClean="0"/>
              <a:t> -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Outline</a:t>
            </a:r>
            <a:endParaRPr lang="de-AT" dirty="0"/>
          </a:p>
        </p:txBody>
      </p:sp>
      <p:pic>
        <p:nvPicPr>
          <p:cNvPr id="6" name="Picture 5" descr="Vivisecting WhatsApp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8648" y="3580449"/>
            <a:ext cx="2369344" cy="2008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2608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B6F99350-E9C3-4FD1-9037-2C6ADB47A97A}" type="slidenum">
              <a:rPr lang="en-US" smtClean="0"/>
              <a:pPr>
                <a:defRPr/>
              </a:pPr>
              <a:t>19</a:t>
            </a:fld>
            <a:r>
              <a:rPr lang="en-US" smtClean="0"/>
              <a:t> -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" b="16831"/>
          <a:stretch/>
        </p:blipFill>
        <p:spPr>
          <a:xfrm>
            <a:off x="848544" y="1454214"/>
            <a:ext cx="3849584" cy="3276000"/>
          </a:xfrm>
          <a:prstGeom prst="rect">
            <a:avLst/>
          </a:prstGeom>
          <a:ln w="47625">
            <a:solidFill>
              <a:srgbClr val="3192C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" b="10489"/>
          <a:stretch/>
        </p:blipFill>
        <p:spPr>
          <a:xfrm>
            <a:off x="2867125" y="2001008"/>
            <a:ext cx="4056008" cy="3456000"/>
          </a:xfrm>
          <a:prstGeom prst="rect">
            <a:avLst/>
          </a:prstGeom>
          <a:ln w="47625">
            <a:solidFill>
              <a:srgbClr val="3192C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591"/>
          <a:stretch/>
        </p:blipFill>
        <p:spPr>
          <a:xfrm>
            <a:off x="4663994" y="2781500"/>
            <a:ext cx="4177438" cy="3312000"/>
          </a:xfrm>
          <a:prstGeom prst="rect">
            <a:avLst/>
          </a:prstGeom>
          <a:ln w="47625">
            <a:solidFill>
              <a:srgbClr val="3192C1"/>
            </a:solidFill>
          </a:ln>
        </p:spPr>
      </p:pic>
      <p:sp>
        <p:nvSpPr>
          <p:cNvPr id="10" name="Title 3"/>
          <p:cNvSpPr>
            <a:spLocks noGrp="1"/>
          </p:cNvSpPr>
          <p:nvPr>
            <p:ph type="title"/>
          </p:nvPr>
        </p:nvSpPr>
        <p:spPr>
          <a:xfrm>
            <a:off x="738188" y="274638"/>
            <a:ext cx="6500812" cy="796925"/>
          </a:xfrm>
        </p:spPr>
        <p:txBody>
          <a:bodyPr/>
          <a:lstStyle/>
          <a:p>
            <a:r>
              <a:rPr lang="de-AT" sz="2400" dirty="0" smtClean="0"/>
              <a:t>The big 5-hours outage (Feb. 22nd, 2014)</a:t>
            </a:r>
            <a:br>
              <a:rPr lang="de-AT" sz="2400" dirty="0" smtClean="0"/>
            </a:br>
            <a:r>
              <a:rPr lang="de-AT" sz="2000" dirty="0" smtClean="0"/>
              <a:t>press reaction</a:t>
            </a:r>
            <a:endParaRPr lang="de-AT" sz="2000" dirty="0"/>
          </a:p>
        </p:txBody>
      </p:sp>
      <p:pic>
        <p:nvPicPr>
          <p:cNvPr id="8" name="Picture 7" descr="Vivisecting WhatsApp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31519"/>
            <a:ext cx="1073200" cy="909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0555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Vivisecting WhatsApp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31519"/>
            <a:ext cx="1073200" cy="90988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B6F99350-E9C3-4FD1-9037-2C6ADB47A97A}" type="slidenum">
              <a:rPr lang="en-US" smtClean="0"/>
              <a:pPr>
                <a:defRPr/>
              </a:pPr>
              <a:t>2</a:t>
            </a:fld>
            <a:r>
              <a:rPr lang="en-US" smtClean="0"/>
              <a:t> -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sz="2400" b="1" dirty="0" err="1" smtClean="0"/>
              <a:t>WhatsApp</a:t>
            </a:r>
            <a:r>
              <a:rPr lang="de-AT" sz="2400" dirty="0" smtClean="0"/>
              <a:t/>
            </a:r>
            <a:br>
              <a:rPr lang="de-AT" sz="2400" dirty="0" smtClean="0"/>
            </a:br>
            <a:r>
              <a:rPr lang="de-AT" sz="2000" dirty="0" smtClean="0"/>
              <a:t>overview</a:t>
            </a:r>
            <a:endParaRPr lang="de-AT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742950" y="1076672"/>
            <a:ext cx="6730330" cy="4800600"/>
          </a:xfrm>
        </p:spPr>
        <p:txBody>
          <a:bodyPr/>
          <a:lstStyle/>
          <a:p>
            <a:pPr marL="0" indent="0">
              <a:buNone/>
            </a:pPr>
            <a:r>
              <a:rPr lang="de-AT" sz="2000" b="1" dirty="0" smtClean="0">
                <a:solidFill>
                  <a:srgbClr val="3192C1"/>
                </a:solidFill>
              </a:rPr>
              <a:t>Hard facts: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de-AT" sz="2000" dirty="0" smtClean="0"/>
              <a:t>64 billion messages per day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de-AT" sz="1600" dirty="0" smtClean="0"/>
              <a:t>700 million photos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de-AT" sz="1600" dirty="0" smtClean="0"/>
              <a:t>100 million videos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de-AT" sz="2000" dirty="0" smtClean="0"/>
              <a:t>500 million of daily active users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de-AT" sz="2000" dirty="0" smtClean="0"/>
              <a:t>Company with the quickest growing user base in history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de-AT" sz="2000" dirty="0" smtClean="0"/>
              <a:t>Acquired by Facebook for 19 billion $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de-AT" sz="1600" dirty="0" smtClean="0"/>
              <a:t>Each user is worth 40$</a:t>
            </a:r>
            <a:endParaRPr lang="de-AT" sz="2000" dirty="0" smtClean="0"/>
          </a:p>
          <a:p>
            <a:pPr marL="0" indent="0">
              <a:buNone/>
            </a:pPr>
            <a:endParaRPr lang="de-AT" sz="2000" b="1" dirty="0">
              <a:solidFill>
                <a:srgbClr val="3192C1"/>
              </a:solidFill>
            </a:endParaRPr>
          </a:p>
          <a:p>
            <a:pPr marL="0" indent="0">
              <a:buNone/>
            </a:pPr>
            <a:r>
              <a:rPr lang="de-AT" sz="2000" b="1" dirty="0" smtClean="0">
                <a:solidFill>
                  <a:srgbClr val="3192C1"/>
                </a:solidFill>
              </a:rPr>
              <a:t>Operators need to investigate it because: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de-AT" sz="2000" dirty="0" smtClean="0"/>
              <a:t>It is taking over (or already has...) the SMS/MMS market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de-AT" sz="2000" dirty="0" smtClean="0"/>
              <a:t>They need to learn how to track its usage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de-AT" sz="2000" dirty="0" smtClean="0"/>
              <a:t>They need to understand its impact on their networks</a:t>
            </a:r>
          </a:p>
          <a:p>
            <a:pPr>
              <a:buFont typeface="Wingdings" panose="05000000000000000000" pitchFamily="2" charset="2"/>
              <a:buChar char="§"/>
            </a:pPr>
            <a:endParaRPr lang="de-AT" sz="20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9264" y="1484784"/>
            <a:ext cx="2382436" cy="481537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3040" y="1124744"/>
            <a:ext cx="1261748" cy="1271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5796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B6F99350-E9C3-4FD1-9037-2C6ADB47A97A}" type="slidenum">
              <a:rPr lang="en-US" smtClean="0"/>
              <a:pPr>
                <a:defRPr/>
              </a:pPr>
              <a:t>20</a:t>
            </a:fld>
            <a:r>
              <a:rPr lang="en-US" smtClean="0"/>
              <a:t> -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sz="2400" dirty="0" smtClean="0"/>
              <a:t>The big outage (Feb. 22nd, 2014)</a:t>
            </a:r>
            <a:br>
              <a:rPr lang="de-AT" sz="2400" dirty="0" smtClean="0"/>
            </a:br>
            <a:r>
              <a:rPr lang="de-AT" sz="2000" dirty="0" smtClean="0"/>
              <a:t>as seen from passive measurements and social feeds</a:t>
            </a:r>
            <a:endParaRPr lang="de-AT" sz="2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14" y="1124744"/>
            <a:ext cx="4532734" cy="44426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2656" y="4585639"/>
            <a:ext cx="348736" cy="28352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708863" y="4490203"/>
            <a:ext cx="24128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 smtClean="0">
                <a:solidFill>
                  <a:srgbClr val="3192C1"/>
                </a:solidFill>
              </a:rPr>
              <a:t>#whatsappdown</a:t>
            </a:r>
            <a:endParaRPr lang="de-AT" dirty="0">
              <a:solidFill>
                <a:srgbClr val="3192C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734362" y="1556792"/>
            <a:ext cx="30283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 smtClean="0">
                <a:solidFill>
                  <a:srgbClr val="3192C1"/>
                </a:solidFill>
              </a:rPr>
              <a:t>drop in volume down</a:t>
            </a:r>
          </a:p>
          <a:p>
            <a:r>
              <a:rPr lang="de-AT" sz="1600" dirty="0" smtClean="0">
                <a:solidFill>
                  <a:srgbClr val="3192C1"/>
                </a:solidFill>
              </a:rPr>
              <a:t>(with small residual traffic)</a:t>
            </a:r>
            <a:endParaRPr lang="de-AT" sz="1600" dirty="0">
              <a:solidFill>
                <a:srgbClr val="3192C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734362" y="2540247"/>
            <a:ext cx="263405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 smtClean="0">
                <a:solidFill>
                  <a:srgbClr val="3192C1"/>
                </a:solidFill>
              </a:rPr>
              <a:t>drop in volume up</a:t>
            </a:r>
          </a:p>
          <a:p>
            <a:r>
              <a:rPr lang="de-AT" sz="1600" dirty="0" smtClean="0">
                <a:solidFill>
                  <a:srgbClr val="3192C1"/>
                </a:solidFill>
              </a:rPr>
              <a:t>(with small residual traffic)</a:t>
            </a:r>
            <a:endParaRPr lang="de-AT" sz="1600" dirty="0">
              <a:solidFill>
                <a:srgbClr val="3192C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734362" y="3532366"/>
            <a:ext cx="33858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 smtClean="0">
                <a:solidFill>
                  <a:srgbClr val="3192C1"/>
                </a:solidFill>
              </a:rPr>
              <a:t>ramp-up on flow counts</a:t>
            </a:r>
          </a:p>
          <a:p>
            <a:r>
              <a:rPr lang="de-AT" sz="1600" dirty="0" smtClean="0">
                <a:solidFill>
                  <a:srgbClr val="3192C1"/>
                </a:solidFill>
              </a:rPr>
              <a:t>(SYN/RST exchange)</a:t>
            </a:r>
            <a:endParaRPr lang="de-AT" sz="1600" dirty="0">
              <a:solidFill>
                <a:srgbClr val="3192C1"/>
              </a:solidFill>
            </a:endParaRPr>
          </a:p>
        </p:txBody>
      </p:sp>
      <p:pic>
        <p:nvPicPr>
          <p:cNvPr id="11" name="Picture 10" descr="Vivisecting WhatsApp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31519"/>
            <a:ext cx="1073200" cy="909887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3090949" y="5733256"/>
            <a:ext cx="3960440" cy="936104"/>
          </a:xfrm>
          <a:prstGeom prst="rect">
            <a:avLst/>
          </a:prstGeom>
          <a:solidFill>
            <a:srgbClr val="319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+mj-lt"/>
              <a:buAutoNum type="arabicPeriod"/>
            </a:pPr>
            <a:r>
              <a:rPr lang="de-AT" sz="1800" dirty="0" smtClean="0"/>
              <a:t>Residual traffic during outage</a:t>
            </a:r>
          </a:p>
          <a:p>
            <a:pPr marL="342900" indent="-342900">
              <a:buFont typeface="+mj-lt"/>
              <a:buAutoNum type="arabicPeriod"/>
            </a:pPr>
            <a:r>
              <a:rPr lang="de-AT" sz="1800" dirty="0" smtClean="0"/>
              <a:t>Number of flow increase</a:t>
            </a:r>
          </a:p>
          <a:p>
            <a:pPr marL="342900" indent="-342900">
              <a:buFont typeface="+mj-lt"/>
              <a:buAutoNum type="arabicPeriod"/>
            </a:pPr>
            <a:r>
              <a:rPr lang="de-AT" sz="1800" dirty="0" smtClean="0"/>
              <a:t>Clear social media reactions</a:t>
            </a:r>
          </a:p>
        </p:txBody>
      </p:sp>
      <p:sp>
        <p:nvSpPr>
          <p:cNvPr id="2" name="Rectangle 1"/>
          <p:cNvSpPr/>
          <p:nvPr/>
        </p:nvSpPr>
        <p:spPr bwMode="auto">
          <a:xfrm>
            <a:off x="488504" y="4230419"/>
            <a:ext cx="8631721" cy="1346336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AT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52823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32520" y="1219200"/>
            <a:ext cx="8962578" cy="4800600"/>
          </a:xfrm>
        </p:spPr>
        <p:txBody>
          <a:bodyPr/>
          <a:lstStyle/>
          <a:p>
            <a:pPr marL="457200" indent="-457200">
              <a:buClr>
                <a:schemeClr val="tx1">
                  <a:lumMod val="50000"/>
                  <a:lumOff val="50000"/>
                </a:schemeClr>
              </a:buClr>
              <a:buFont typeface="+mj-lt"/>
              <a:buAutoNum type="arabicPeriod"/>
            </a:pPr>
            <a:r>
              <a:rPr lang="de-AT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Characterization of WhatsApp</a:t>
            </a:r>
          </a:p>
          <a:p>
            <a:pPr marL="857250" lvl="1" indent="-457200">
              <a:buClr>
                <a:schemeClr val="tx1">
                  <a:lumMod val="50000"/>
                  <a:lumOff val="50000"/>
                </a:schemeClr>
              </a:buClr>
            </a:pPr>
            <a:r>
              <a:rPr lang="de-AT" b="1" dirty="0" smtClean="0"/>
              <a:t>Hybrid methodology for service characterization</a:t>
            </a:r>
          </a:p>
          <a:p>
            <a:pPr marL="857250" lvl="1" indent="-457200">
              <a:buClr>
                <a:schemeClr val="tx1">
                  <a:lumMod val="50000"/>
                  <a:lumOff val="50000"/>
                </a:schemeClr>
              </a:buClr>
            </a:pPr>
            <a:r>
              <a:rPr lang="de-AT" b="1" dirty="0" smtClean="0"/>
              <a:t>Revealed </a:t>
            </a:r>
            <a:r>
              <a:rPr lang="de-AT" sz="1600" b="1" dirty="0" smtClean="0"/>
              <a:t>*.whatsapp.net</a:t>
            </a:r>
            <a:r>
              <a:rPr lang="de-AT" b="1" dirty="0" smtClean="0"/>
              <a:t> server naming scheme</a:t>
            </a:r>
          </a:p>
          <a:p>
            <a:pPr marL="857250" lvl="1" indent="-457200">
              <a:buClr>
                <a:schemeClr val="tx1">
                  <a:lumMod val="50000"/>
                  <a:lumOff val="50000"/>
                </a:schemeClr>
              </a:buClr>
            </a:pPr>
            <a:r>
              <a:rPr lang="de-AT" b="1" dirty="0" smtClean="0"/>
              <a:t>Centralized infrastructure by Softlayer in Texas</a:t>
            </a:r>
          </a:p>
          <a:p>
            <a:pPr marL="857250" lvl="1" indent="-457200">
              <a:buClr>
                <a:schemeClr val="tx1">
                  <a:lumMod val="50000"/>
                  <a:lumOff val="50000"/>
                </a:schemeClr>
              </a:buClr>
            </a:pPr>
            <a:r>
              <a:rPr lang="de-AT" b="1" dirty="0" smtClean="0"/>
              <a:t>75% of volume for media transfers (36% is video)</a:t>
            </a:r>
          </a:p>
          <a:p>
            <a:pPr marL="400050" lvl="1" indent="0">
              <a:buClr>
                <a:schemeClr val="tx1">
                  <a:lumMod val="50000"/>
                  <a:lumOff val="50000"/>
                </a:schemeClr>
              </a:buClr>
              <a:buNone/>
            </a:pPr>
            <a:endParaRPr lang="de-AT" dirty="0" smtClean="0"/>
          </a:p>
          <a:p>
            <a:pPr marL="457200" indent="-457200">
              <a:buClr>
                <a:schemeClr val="tx1">
                  <a:lumMod val="50000"/>
                  <a:lumOff val="50000"/>
                </a:schemeClr>
              </a:buClr>
              <a:buFont typeface="+mj-lt"/>
              <a:buAutoNum type="arabicPeriod"/>
            </a:pPr>
            <a:r>
              <a:rPr lang="de-AT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Quality of Experience remarks</a:t>
            </a:r>
          </a:p>
          <a:p>
            <a:pPr marL="857250" lvl="1" indent="-457200">
              <a:buClr>
                <a:schemeClr val="tx1">
                  <a:lumMod val="50000"/>
                  <a:lumOff val="50000"/>
                </a:schemeClr>
              </a:buClr>
            </a:pPr>
            <a:r>
              <a:rPr lang="de-AT" b="1" dirty="0" smtClean="0"/>
              <a:t>Downlink throughput up to 1.5Mbps, but...</a:t>
            </a:r>
          </a:p>
          <a:p>
            <a:pPr marL="857250" lvl="1" indent="-457200">
              <a:buClr>
                <a:schemeClr val="tx1">
                  <a:lumMod val="50000"/>
                  <a:lumOff val="50000"/>
                </a:schemeClr>
              </a:buClr>
            </a:pPr>
            <a:r>
              <a:rPr lang="de-AT" b="1" dirty="0" smtClean="0"/>
              <a:t>40% of flows could suffer of bad user experience</a:t>
            </a:r>
          </a:p>
          <a:p>
            <a:pPr marL="400050" lvl="1" indent="0">
              <a:buClr>
                <a:schemeClr val="tx1">
                  <a:lumMod val="50000"/>
                  <a:lumOff val="50000"/>
                </a:schemeClr>
              </a:buClr>
              <a:buNone/>
            </a:pPr>
            <a:endParaRPr lang="de-AT" dirty="0" smtClean="0"/>
          </a:p>
          <a:p>
            <a:pPr marL="457200" indent="-457200">
              <a:buClr>
                <a:schemeClr val="tx1">
                  <a:lumMod val="50000"/>
                  <a:lumOff val="50000"/>
                </a:schemeClr>
              </a:buClr>
              <a:buFont typeface="+mj-lt"/>
              <a:buAutoNum type="arabicPeriod"/>
            </a:pPr>
            <a:r>
              <a:rPr lang="de-AT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WhatsApp global outage overview</a:t>
            </a:r>
          </a:p>
          <a:p>
            <a:pPr marL="857250" lvl="1" indent="-457200">
              <a:buClr>
                <a:schemeClr val="tx1">
                  <a:lumMod val="50000"/>
                  <a:lumOff val="50000"/>
                </a:schemeClr>
              </a:buClr>
            </a:pPr>
            <a:r>
              <a:rPr lang="de-AT" b="1" dirty="0" smtClean="0"/>
              <a:t>Servers still reachable, fail at app layer</a:t>
            </a:r>
          </a:p>
          <a:p>
            <a:pPr marL="857250" lvl="1" indent="-457200">
              <a:buClr>
                <a:schemeClr val="tx1">
                  <a:lumMod val="50000"/>
                  <a:lumOff val="50000"/>
                </a:schemeClr>
              </a:buClr>
            </a:pPr>
            <a:r>
              <a:rPr lang="de-AT" b="1" dirty="0" smtClean="0"/>
              <a:t>Strong social media impact (      correlation)</a:t>
            </a:r>
          </a:p>
          <a:p>
            <a:pPr marL="857250" lvl="1" indent="-457200">
              <a:buClr>
                <a:schemeClr val="tx1">
                  <a:lumMod val="50000"/>
                  <a:lumOff val="50000"/>
                </a:schemeClr>
              </a:buClr>
            </a:pPr>
            <a:endParaRPr lang="de-AT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B6F99350-E9C3-4FD1-9037-2C6ADB47A97A}" type="slidenum">
              <a:rPr lang="en-US" smtClean="0"/>
              <a:pPr>
                <a:defRPr/>
              </a:pPr>
              <a:t>21</a:t>
            </a:fld>
            <a:r>
              <a:rPr lang="en-US" smtClean="0"/>
              <a:t> -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Conclusions</a:t>
            </a:r>
            <a:endParaRPr lang="de-AT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5017" y="1742678"/>
            <a:ext cx="1261748" cy="127121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5008" y="5890645"/>
            <a:ext cx="366820" cy="298223"/>
          </a:xfrm>
          <a:prstGeom prst="rect">
            <a:avLst/>
          </a:prstGeom>
        </p:spPr>
      </p:pic>
      <p:grpSp>
        <p:nvGrpSpPr>
          <p:cNvPr id="19" name="Group 18"/>
          <p:cNvGrpSpPr/>
          <p:nvPr/>
        </p:nvGrpSpPr>
        <p:grpSpPr>
          <a:xfrm>
            <a:off x="8049344" y="5644331"/>
            <a:ext cx="622460" cy="533992"/>
            <a:chOff x="-4694932" y="27078617"/>
            <a:chExt cx="3132283" cy="3099968"/>
          </a:xfrm>
        </p:grpSpPr>
        <p:sp>
          <p:nvSpPr>
            <p:cNvPr id="20" name="Oval 19"/>
            <p:cNvSpPr/>
            <p:nvPr/>
          </p:nvSpPr>
          <p:spPr>
            <a:xfrm>
              <a:off x="-4694932" y="27078617"/>
              <a:ext cx="3132283" cy="3099968"/>
            </a:xfrm>
            <a:prstGeom prst="ellipse">
              <a:avLst/>
            </a:prstGeom>
            <a:solidFill>
              <a:srgbClr val="2892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  <p:sp>
          <p:nvSpPr>
            <p:cNvPr id="21" name="Oval 20"/>
            <p:cNvSpPr/>
            <p:nvPr/>
          </p:nvSpPr>
          <p:spPr>
            <a:xfrm>
              <a:off x="-4093433" y="27632253"/>
              <a:ext cx="978708" cy="11077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  <p:sp>
          <p:nvSpPr>
            <p:cNvPr id="22" name="Oval 21"/>
            <p:cNvSpPr/>
            <p:nvPr/>
          </p:nvSpPr>
          <p:spPr>
            <a:xfrm>
              <a:off x="-3114725" y="27611868"/>
              <a:ext cx="978708" cy="11077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  <p:sp>
          <p:nvSpPr>
            <p:cNvPr id="23" name="Multiply 22"/>
            <p:cNvSpPr/>
            <p:nvPr/>
          </p:nvSpPr>
          <p:spPr>
            <a:xfrm>
              <a:off x="-3802476" y="28623338"/>
              <a:ext cx="1440161" cy="1529425"/>
            </a:xfrm>
            <a:prstGeom prst="mathMultiply">
              <a:avLst>
                <a:gd name="adj1" fmla="val 19424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  <p:sp>
          <p:nvSpPr>
            <p:cNvPr id="24" name="Oval 23"/>
            <p:cNvSpPr/>
            <p:nvPr/>
          </p:nvSpPr>
          <p:spPr>
            <a:xfrm>
              <a:off x="-3759921" y="27859100"/>
              <a:ext cx="324000" cy="324000"/>
            </a:xfrm>
            <a:prstGeom prst="ellipse">
              <a:avLst/>
            </a:prstGeom>
            <a:solidFill>
              <a:srgbClr val="3192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  <p:sp>
          <p:nvSpPr>
            <p:cNvPr id="25" name="Oval 24"/>
            <p:cNvSpPr/>
            <p:nvPr/>
          </p:nvSpPr>
          <p:spPr>
            <a:xfrm>
              <a:off x="-2781213" y="27840339"/>
              <a:ext cx="324000" cy="324000"/>
            </a:xfrm>
            <a:prstGeom prst="ellipse">
              <a:avLst/>
            </a:prstGeom>
            <a:solidFill>
              <a:srgbClr val="3192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8098332" y="5152884"/>
            <a:ext cx="524484" cy="420650"/>
            <a:chOff x="-4455492" y="24050907"/>
            <a:chExt cx="2643825" cy="2629598"/>
          </a:xfrm>
        </p:grpSpPr>
        <p:sp>
          <p:nvSpPr>
            <p:cNvPr id="27" name="Oval Callout 26"/>
            <p:cNvSpPr/>
            <p:nvPr/>
          </p:nvSpPr>
          <p:spPr>
            <a:xfrm>
              <a:off x="-4395629" y="24256881"/>
              <a:ext cx="2574300" cy="2391555"/>
            </a:xfrm>
            <a:prstGeom prst="wedgeEllipseCallout">
              <a:avLst>
                <a:gd name="adj1" fmla="val -208"/>
                <a:gd name="adj2" fmla="val 63733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949556" y="24510821"/>
              <a:ext cx="1633917" cy="1646173"/>
            </a:xfrm>
            <a:prstGeom prst="rect">
              <a:avLst/>
            </a:prstGeom>
          </p:spPr>
        </p:pic>
        <p:sp>
          <p:nvSpPr>
            <p:cNvPr id="29" name="&quot;No&quot; Symbol 28"/>
            <p:cNvSpPr/>
            <p:nvPr/>
          </p:nvSpPr>
          <p:spPr>
            <a:xfrm>
              <a:off x="-4455492" y="24050907"/>
              <a:ext cx="2643825" cy="2629598"/>
            </a:xfrm>
            <a:prstGeom prst="noSmoking">
              <a:avLst>
                <a:gd name="adj" fmla="val 835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326379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B6F99350-E9C3-4FD1-9037-2C6ADB47A97A}" type="slidenum">
              <a:rPr lang="en-US" smtClean="0"/>
              <a:pPr>
                <a:defRPr/>
              </a:pPr>
              <a:t>22</a:t>
            </a:fld>
            <a:r>
              <a:rPr lang="en-US" smtClean="0"/>
              <a:t> -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2504725" y="2257708"/>
            <a:ext cx="49407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AT" sz="2800" b="1" dirty="0" smtClean="0">
                <a:solidFill>
                  <a:srgbClr val="3192C1"/>
                </a:solidFill>
              </a:rPr>
              <a:t>thank you for you attention!</a:t>
            </a:r>
            <a:endParaRPr lang="de-AT" sz="2800" b="1" dirty="0">
              <a:solidFill>
                <a:srgbClr val="3192C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072680" y="5013176"/>
            <a:ext cx="583595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AT" sz="1800" b="1" dirty="0" smtClean="0"/>
              <a:t>Pierdomenico Fiadino</a:t>
            </a:r>
          </a:p>
          <a:p>
            <a:pPr algn="ctr"/>
            <a:r>
              <a:rPr lang="de-AT" sz="1800" dirty="0" smtClean="0"/>
              <a:t>Telecommunications Research Center of Vienna (FTW)</a:t>
            </a:r>
          </a:p>
          <a:p>
            <a:pPr algn="ctr"/>
            <a:r>
              <a:rPr lang="de-AT" sz="1800" dirty="0" smtClean="0"/>
              <a:t>&lt;</a:t>
            </a:r>
            <a:r>
              <a:rPr lang="de-AT" sz="1800" i="1" dirty="0" smtClean="0"/>
              <a:t>fiadino@ftw.at</a:t>
            </a:r>
            <a:r>
              <a:rPr lang="de-AT" sz="1800" dirty="0" smtClean="0"/>
              <a:t>&gt;</a:t>
            </a:r>
            <a:endParaRPr lang="de-AT" sz="1800" dirty="0"/>
          </a:p>
        </p:txBody>
      </p:sp>
      <p:sp>
        <p:nvSpPr>
          <p:cNvPr id="8" name="Rectangle 7"/>
          <p:cNvSpPr/>
          <p:nvPr/>
        </p:nvSpPr>
        <p:spPr bwMode="auto">
          <a:xfrm>
            <a:off x="7545288" y="332656"/>
            <a:ext cx="2088232" cy="72008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AT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496" y="613966"/>
            <a:ext cx="2576736" cy="65479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3200" y="724214"/>
            <a:ext cx="2736304" cy="5445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055936" y="1270684"/>
            <a:ext cx="12978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 smtClean="0">
                <a:solidFill>
                  <a:schemeClr val="bg1">
                    <a:lumMod val="65000"/>
                  </a:schemeClr>
                </a:solidFill>
              </a:rPr>
              <a:t>http://www.ftw.at</a:t>
            </a:r>
            <a:endParaRPr lang="de-AT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192474" y="1270684"/>
            <a:ext cx="18577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 smtClean="0">
                <a:solidFill>
                  <a:schemeClr val="bg1">
                    <a:lumMod val="65000"/>
                  </a:schemeClr>
                </a:solidFill>
              </a:rPr>
              <a:t>http://www.ict-mplane.eu</a:t>
            </a:r>
            <a:endParaRPr lang="de-AT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7" name="Picture 16" descr="Vivisecting WhatsApp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888" y="3054871"/>
            <a:ext cx="1800200" cy="1526257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376936" y="6584727"/>
            <a:ext cx="132158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b="1" dirty="0" smtClean="0"/>
              <a:t>backup</a:t>
            </a:r>
            <a:r>
              <a:rPr lang="de-AT" sz="1100" b="1" dirty="0" smtClean="0"/>
              <a:t> </a:t>
            </a:r>
            <a:r>
              <a:rPr lang="de-AT" sz="1100" b="1" dirty="0" err="1" smtClean="0"/>
              <a:t>slides</a:t>
            </a:r>
            <a:r>
              <a:rPr lang="de-AT" sz="1100" b="1" dirty="0" smtClean="0"/>
              <a:t> =&gt;</a:t>
            </a:r>
            <a:endParaRPr lang="de-AT" sz="1100" dirty="0"/>
          </a:p>
        </p:txBody>
      </p:sp>
    </p:spTree>
    <p:extLst>
      <p:ext uri="{BB962C8B-B14F-4D97-AF65-F5344CB8AC3E}">
        <p14:creationId xmlns:p14="http://schemas.microsoft.com/office/powerpoint/2010/main" val="29559265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Vivisecting WhatsApp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31519"/>
            <a:ext cx="1073200" cy="90988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B6F99350-E9C3-4FD1-9037-2C6ADB47A97A}" type="slidenum">
              <a:rPr lang="en-US" smtClean="0"/>
              <a:pPr>
                <a:defRPr/>
              </a:pPr>
              <a:t>23</a:t>
            </a:fld>
            <a:r>
              <a:rPr lang="en-US" smtClean="0"/>
              <a:t> -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584" y="1628800"/>
            <a:ext cx="4717480" cy="45814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904148" y="2200350"/>
            <a:ext cx="39693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 smtClean="0">
                <a:solidFill>
                  <a:srgbClr val="3192C1"/>
                </a:solidFill>
              </a:rPr>
              <a:t>residual volume down (mm)</a:t>
            </a:r>
            <a:endParaRPr lang="de-AT" dirty="0">
              <a:solidFill>
                <a:srgbClr val="3192C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904148" y="3463853"/>
            <a:ext cx="36439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 smtClean="0">
                <a:solidFill>
                  <a:srgbClr val="3192C1"/>
                </a:solidFill>
              </a:rPr>
              <a:t>residual volume up (chat)</a:t>
            </a:r>
            <a:endParaRPr lang="de-AT" dirty="0">
              <a:solidFill>
                <a:srgbClr val="3192C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911681" y="4727356"/>
            <a:ext cx="27967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 smtClean="0">
                <a:solidFill>
                  <a:srgbClr val="3192C1"/>
                </a:solidFill>
              </a:rPr>
              <a:t>TCP flags counters</a:t>
            </a:r>
            <a:endParaRPr lang="de-AT" dirty="0">
              <a:solidFill>
                <a:srgbClr val="3192C1"/>
              </a:solidFill>
            </a:endParaRPr>
          </a:p>
        </p:txBody>
      </p:sp>
      <p:sp>
        <p:nvSpPr>
          <p:cNvPr id="9" name="Title 3"/>
          <p:cNvSpPr>
            <a:spLocks noGrp="1"/>
          </p:cNvSpPr>
          <p:nvPr>
            <p:ph type="title"/>
          </p:nvPr>
        </p:nvSpPr>
        <p:spPr>
          <a:xfrm>
            <a:off x="738188" y="274638"/>
            <a:ext cx="6500812" cy="796925"/>
          </a:xfrm>
        </p:spPr>
        <p:txBody>
          <a:bodyPr/>
          <a:lstStyle/>
          <a:p>
            <a:r>
              <a:rPr lang="de-AT" sz="2400" dirty="0" smtClean="0"/>
              <a:t>The big outage (Feb. 22nd, 2014)</a:t>
            </a:r>
            <a:br>
              <a:rPr lang="de-AT" sz="2400" dirty="0" smtClean="0"/>
            </a:br>
            <a:r>
              <a:rPr lang="de-AT" sz="2000" dirty="0" smtClean="0"/>
              <a:t>as seen from passive measurements and social feeds</a:t>
            </a:r>
            <a:endParaRPr lang="de-AT" sz="2000" dirty="0"/>
          </a:p>
        </p:txBody>
      </p:sp>
    </p:spTree>
    <p:extLst>
      <p:ext uri="{BB962C8B-B14F-4D97-AF65-F5344CB8AC3E}">
        <p14:creationId xmlns:p14="http://schemas.microsoft.com/office/powerpoint/2010/main" val="19640443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32520" y="1219200"/>
            <a:ext cx="8962578" cy="4800600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de-AT" dirty="0" smtClean="0">
                <a:solidFill>
                  <a:srgbClr val="3192C1"/>
                </a:solidFill>
              </a:rPr>
              <a:t>Characterization of WhatsApp through hybrid measurements</a:t>
            </a:r>
          </a:p>
          <a:p>
            <a:pPr marL="857250" lvl="1" indent="-457200"/>
            <a:r>
              <a:rPr lang="de-AT" dirty="0" smtClean="0"/>
              <a:t>Traffic captures in lab with standard tools</a:t>
            </a:r>
          </a:p>
          <a:p>
            <a:pPr marL="857250" lvl="1" indent="-457200"/>
            <a:r>
              <a:rPr lang="de-AT" dirty="0" smtClean="0"/>
              <a:t>Large-scale passive traces (mobile national network)</a:t>
            </a:r>
          </a:p>
          <a:p>
            <a:pPr marL="857250" lvl="1" indent="-457200"/>
            <a:r>
              <a:rPr lang="de-AT" dirty="0" smtClean="0"/>
              <a:t>Large-scale active measures (RIPE Atlas)</a:t>
            </a:r>
          </a:p>
          <a:p>
            <a:pPr marL="400050" lvl="1" indent="0">
              <a:buNone/>
            </a:pPr>
            <a:endParaRPr lang="de-AT" dirty="0" smtClean="0"/>
          </a:p>
          <a:p>
            <a:pPr marL="457200" indent="-457200">
              <a:buFont typeface="+mj-lt"/>
              <a:buAutoNum type="arabicPeriod"/>
            </a:pPr>
            <a:r>
              <a:rPr lang="de-AT" dirty="0" smtClean="0">
                <a:solidFill>
                  <a:srgbClr val="3192C1"/>
                </a:solidFill>
              </a:rPr>
              <a:t>Quality of Experience remarks</a:t>
            </a:r>
          </a:p>
          <a:p>
            <a:pPr marL="857250" lvl="1" indent="-457200"/>
            <a:r>
              <a:rPr lang="de-AT" dirty="0" smtClean="0"/>
              <a:t>Build a QoE model with user tests</a:t>
            </a:r>
          </a:p>
          <a:p>
            <a:pPr marL="857250" lvl="1" indent="-457200"/>
            <a:r>
              <a:rPr lang="de-AT" dirty="0" smtClean="0"/>
              <a:t>Apply model on passive traces</a:t>
            </a:r>
          </a:p>
          <a:p>
            <a:pPr marL="400050" lvl="1" indent="0">
              <a:buNone/>
            </a:pPr>
            <a:endParaRPr lang="de-AT" dirty="0" smtClean="0"/>
          </a:p>
          <a:p>
            <a:pPr marL="457200" indent="-457200">
              <a:buFont typeface="+mj-lt"/>
              <a:buAutoNum type="arabicPeriod"/>
            </a:pPr>
            <a:r>
              <a:rPr lang="de-AT" dirty="0" smtClean="0">
                <a:solidFill>
                  <a:srgbClr val="3192C1"/>
                </a:solidFill>
              </a:rPr>
              <a:t>WhatsApp global outage overview</a:t>
            </a:r>
          </a:p>
          <a:p>
            <a:pPr marL="857250" lvl="1" indent="-457200"/>
            <a:r>
              <a:rPr lang="de-AT" dirty="0" smtClean="0"/>
              <a:t>Characterization</a:t>
            </a:r>
          </a:p>
          <a:p>
            <a:pPr marL="857250" lvl="1" indent="-457200"/>
            <a:r>
              <a:rPr lang="de-AT" dirty="0" smtClean="0"/>
              <a:t>Social media impact</a:t>
            </a:r>
          </a:p>
          <a:p>
            <a:pPr marL="857250" lvl="1" indent="-457200"/>
            <a:endParaRPr lang="de-AT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B6F99350-E9C3-4FD1-9037-2C6ADB47A97A}" type="slidenum">
              <a:rPr lang="en-US" smtClean="0"/>
              <a:pPr>
                <a:defRPr/>
              </a:pPr>
              <a:t>3</a:t>
            </a:fld>
            <a:r>
              <a:rPr lang="en-US" smtClean="0"/>
              <a:t> -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Outline</a:t>
            </a:r>
            <a:endParaRPr lang="de-AT" dirty="0"/>
          </a:p>
        </p:txBody>
      </p:sp>
      <p:pic>
        <p:nvPicPr>
          <p:cNvPr id="6" name="Picture 5" descr="Vivisecting WhatsApp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8648" y="3580449"/>
            <a:ext cx="2369344" cy="2008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6385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32520" y="1219200"/>
            <a:ext cx="8962578" cy="4800600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de-AT" dirty="0" smtClean="0">
                <a:solidFill>
                  <a:srgbClr val="3192C1"/>
                </a:solidFill>
              </a:rPr>
              <a:t>Characterization of WhatsApp through hybrid measurements</a:t>
            </a:r>
          </a:p>
          <a:p>
            <a:pPr marL="857250" lvl="1" indent="-457200"/>
            <a:r>
              <a:rPr lang="de-AT" dirty="0" smtClean="0"/>
              <a:t>Traffic captures in lab with standard tools</a:t>
            </a:r>
          </a:p>
          <a:p>
            <a:pPr marL="857250" lvl="1" indent="-457200"/>
            <a:r>
              <a:rPr lang="de-AT" dirty="0" smtClean="0"/>
              <a:t>Large-scale passive traces (mobile national network)</a:t>
            </a:r>
          </a:p>
          <a:p>
            <a:pPr marL="857250" lvl="1" indent="-457200"/>
            <a:r>
              <a:rPr lang="de-AT" dirty="0" smtClean="0"/>
              <a:t>Large-scale active measures (RIPE Atlas)</a:t>
            </a:r>
          </a:p>
          <a:p>
            <a:pPr marL="400050" lvl="1" indent="0">
              <a:buNone/>
            </a:pPr>
            <a:endParaRPr lang="de-AT" dirty="0" smtClean="0"/>
          </a:p>
          <a:p>
            <a:pPr marL="457200" indent="-457200">
              <a:buFont typeface="+mj-lt"/>
              <a:buAutoNum type="arabicPeriod"/>
            </a:pPr>
            <a:r>
              <a:rPr lang="de-AT" dirty="0" smtClean="0">
                <a:solidFill>
                  <a:schemeClr val="bg1">
                    <a:lumMod val="85000"/>
                  </a:schemeClr>
                </a:solidFill>
              </a:rPr>
              <a:t>Quality of Experience remarks</a:t>
            </a:r>
          </a:p>
          <a:p>
            <a:pPr marL="857250" lvl="1" indent="-457200"/>
            <a:r>
              <a:rPr lang="de-AT" dirty="0" smtClean="0">
                <a:solidFill>
                  <a:schemeClr val="bg1">
                    <a:lumMod val="85000"/>
                  </a:schemeClr>
                </a:solidFill>
              </a:rPr>
              <a:t>Build a QoE model with user tests</a:t>
            </a:r>
          </a:p>
          <a:p>
            <a:pPr marL="857250" lvl="1" indent="-457200"/>
            <a:r>
              <a:rPr lang="de-AT" dirty="0" smtClean="0">
                <a:solidFill>
                  <a:schemeClr val="bg1">
                    <a:lumMod val="85000"/>
                  </a:schemeClr>
                </a:solidFill>
              </a:rPr>
              <a:t>Apply model on passive traces</a:t>
            </a:r>
          </a:p>
          <a:p>
            <a:pPr marL="400050" lvl="1" indent="0">
              <a:buNone/>
            </a:pPr>
            <a:endParaRPr lang="de-AT" dirty="0" smtClean="0">
              <a:solidFill>
                <a:schemeClr val="bg1">
                  <a:lumMod val="85000"/>
                </a:schemeClr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de-AT" dirty="0" smtClean="0">
                <a:solidFill>
                  <a:schemeClr val="bg1">
                    <a:lumMod val="85000"/>
                  </a:schemeClr>
                </a:solidFill>
              </a:rPr>
              <a:t>WhatsApp global outage overview</a:t>
            </a:r>
          </a:p>
          <a:p>
            <a:pPr marL="857250" lvl="1" indent="-457200"/>
            <a:r>
              <a:rPr lang="de-AT" dirty="0" smtClean="0">
                <a:solidFill>
                  <a:schemeClr val="bg1">
                    <a:lumMod val="85000"/>
                  </a:schemeClr>
                </a:solidFill>
              </a:rPr>
              <a:t>Characterization</a:t>
            </a:r>
          </a:p>
          <a:p>
            <a:pPr marL="857250" lvl="1" indent="-457200"/>
            <a:r>
              <a:rPr lang="de-AT" dirty="0" smtClean="0">
                <a:solidFill>
                  <a:schemeClr val="bg1">
                    <a:lumMod val="85000"/>
                  </a:schemeClr>
                </a:solidFill>
              </a:rPr>
              <a:t>Social media impact</a:t>
            </a:r>
          </a:p>
          <a:p>
            <a:pPr marL="857250" lvl="1" indent="-457200"/>
            <a:endParaRPr lang="de-AT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B6F99350-E9C3-4FD1-9037-2C6ADB47A97A}" type="slidenum">
              <a:rPr lang="en-US" smtClean="0"/>
              <a:pPr>
                <a:defRPr/>
              </a:pPr>
              <a:t>4</a:t>
            </a:fld>
            <a:r>
              <a:rPr lang="en-US" smtClean="0"/>
              <a:t> -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Outline</a:t>
            </a:r>
            <a:endParaRPr lang="de-AT" dirty="0"/>
          </a:p>
        </p:txBody>
      </p:sp>
      <p:pic>
        <p:nvPicPr>
          <p:cNvPr id="6" name="Picture 5" descr="Vivisecting WhatsApp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8648" y="3580449"/>
            <a:ext cx="2369344" cy="2008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9455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B6F99350-E9C3-4FD1-9037-2C6ADB47A97A}" type="slidenum">
              <a:rPr lang="en-US" smtClean="0"/>
              <a:pPr>
                <a:defRPr/>
              </a:pPr>
              <a:t>5</a:t>
            </a:fld>
            <a:r>
              <a:rPr lang="en-US" smtClean="0"/>
              <a:t> -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38188" y="274638"/>
            <a:ext cx="7311156" cy="796925"/>
          </a:xfrm>
        </p:spPr>
        <p:txBody>
          <a:bodyPr/>
          <a:lstStyle/>
          <a:p>
            <a:r>
              <a:rPr lang="de-AT" sz="2400" b="1" dirty="0" smtClean="0"/>
              <a:t>Reverse engineering Whatsapp naming scheme</a:t>
            </a:r>
            <a:r>
              <a:rPr lang="de-AT" sz="2400" dirty="0" smtClean="0"/>
              <a:t/>
            </a:r>
            <a:br>
              <a:rPr lang="de-AT" sz="2400" dirty="0" smtClean="0"/>
            </a:br>
            <a:r>
              <a:rPr lang="de-AT" sz="2000" dirty="0" smtClean="0"/>
              <a:t>Hybrid measurements</a:t>
            </a:r>
            <a:endParaRPr lang="de-AT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8524" y="2261213"/>
            <a:ext cx="904178" cy="904178"/>
          </a:xfrm>
          <a:prstGeom prst="rect">
            <a:avLst/>
          </a:prstGeom>
        </p:spPr>
      </p:pic>
      <p:sp>
        <p:nvSpPr>
          <p:cNvPr id="7" name="Oval Callout 6"/>
          <p:cNvSpPr/>
          <p:nvPr/>
        </p:nvSpPr>
        <p:spPr bwMode="auto">
          <a:xfrm>
            <a:off x="1373332" y="1869247"/>
            <a:ext cx="801298" cy="720080"/>
          </a:xfrm>
          <a:prstGeom prst="wedgeEllipseCallout">
            <a:avLst>
              <a:gd name="adj1" fmla="val 46691"/>
              <a:gd name="adj2" fmla="val 56453"/>
            </a:avLst>
          </a:prstGeom>
          <a:noFill/>
          <a:ln w="53975" cap="flat" cmpd="sng" algn="ctr">
            <a:solidFill>
              <a:srgbClr val="3192C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AT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188" y="3610139"/>
            <a:ext cx="1004034" cy="100403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5593" y="3686348"/>
            <a:ext cx="936000" cy="936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4900" y="4760405"/>
            <a:ext cx="333386" cy="335886"/>
          </a:xfrm>
          <a:prstGeom prst="rect">
            <a:avLst/>
          </a:prstGeom>
        </p:spPr>
      </p:pic>
      <p:sp>
        <p:nvSpPr>
          <p:cNvPr id="12" name="Oval Callout 11"/>
          <p:cNvSpPr/>
          <p:nvPr/>
        </p:nvSpPr>
        <p:spPr bwMode="auto">
          <a:xfrm>
            <a:off x="3336628" y="4708061"/>
            <a:ext cx="489930" cy="440575"/>
          </a:xfrm>
          <a:prstGeom prst="wedgeEllipseCallout">
            <a:avLst>
              <a:gd name="adj1" fmla="val -35180"/>
              <a:gd name="adj2" fmla="val -64773"/>
            </a:avLst>
          </a:prstGeom>
          <a:noFill/>
          <a:ln w="53975" cap="flat" cmpd="sng" algn="ctr">
            <a:solidFill>
              <a:srgbClr val="3192C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AT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546" y="4730088"/>
            <a:ext cx="333386" cy="335886"/>
          </a:xfrm>
          <a:prstGeom prst="rect">
            <a:avLst/>
          </a:prstGeom>
        </p:spPr>
      </p:pic>
      <p:sp>
        <p:nvSpPr>
          <p:cNvPr id="14" name="Oval Callout 13"/>
          <p:cNvSpPr/>
          <p:nvPr/>
        </p:nvSpPr>
        <p:spPr bwMode="auto">
          <a:xfrm>
            <a:off x="933891" y="4679738"/>
            <a:ext cx="489930" cy="440575"/>
          </a:xfrm>
          <a:prstGeom prst="wedgeEllipseCallout">
            <a:avLst>
              <a:gd name="adj1" fmla="val 35921"/>
              <a:gd name="adj2" fmla="val -62797"/>
            </a:avLst>
          </a:prstGeom>
          <a:noFill/>
          <a:ln w="53975" cap="flat" cmpd="sng" algn="ctr">
            <a:solidFill>
              <a:srgbClr val="3192C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AT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1148" y="2014652"/>
            <a:ext cx="429270" cy="429270"/>
          </a:xfrm>
        </p:spPr>
      </p:pic>
      <p:sp>
        <p:nvSpPr>
          <p:cNvPr id="16" name="Block Arc 15"/>
          <p:cNvSpPr/>
          <p:nvPr/>
        </p:nvSpPr>
        <p:spPr bwMode="auto">
          <a:xfrm rot="10800000">
            <a:off x="2181758" y="3048637"/>
            <a:ext cx="234438" cy="170268"/>
          </a:xfrm>
          <a:prstGeom prst="blockArc">
            <a:avLst>
              <a:gd name="adj1" fmla="val 11990377"/>
              <a:gd name="adj2" fmla="val 20444460"/>
              <a:gd name="adj3" fmla="val 27589"/>
            </a:avLst>
          </a:prstGeom>
          <a:solidFill>
            <a:srgbClr val="3192C1"/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AT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" name="Block Arc 16"/>
          <p:cNvSpPr/>
          <p:nvPr/>
        </p:nvSpPr>
        <p:spPr bwMode="auto">
          <a:xfrm rot="10800000">
            <a:off x="2144488" y="3109444"/>
            <a:ext cx="304736" cy="193256"/>
          </a:xfrm>
          <a:prstGeom prst="blockArc">
            <a:avLst>
              <a:gd name="adj1" fmla="val 11620981"/>
              <a:gd name="adj2" fmla="val 20670891"/>
              <a:gd name="adj3" fmla="val 28238"/>
            </a:avLst>
          </a:prstGeom>
          <a:solidFill>
            <a:srgbClr val="3192C1"/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AT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Block Arc 17"/>
          <p:cNvSpPr/>
          <p:nvPr/>
        </p:nvSpPr>
        <p:spPr bwMode="auto">
          <a:xfrm rot="10955950">
            <a:off x="2073236" y="3150440"/>
            <a:ext cx="432000" cy="234000"/>
          </a:xfrm>
          <a:prstGeom prst="blockArc">
            <a:avLst>
              <a:gd name="adj1" fmla="val 10799607"/>
              <a:gd name="adj2" fmla="val 21320764"/>
              <a:gd name="adj3" fmla="val 22648"/>
            </a:avLst>
          </a:prstGeom>
          <a:solidFill>
            <a:srgbClr val="3192C1"/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AT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4304928" y="4962376"/>
            <a:ext cx="5468071" cy="1216557"/>
            <a:chOff x="4131692" y="4517504"/>
            <a:chExt cx="5037709" cy="1216557"/>
          </a:xfrm>
        </p:grpSpPr>
        <p:sp>
          <p:nvSpPr>
            <p:cNvPr id="19" name="Rectangle 18"/>
            <p:cNvSpPr/>
            <p:nvPr/>
          </p:nvSpPr>
          <p:spPr bwMode="auto">
            <a:xfrm>
              <a:off x="4140448" y="4517504"/>
              <a:ext cx="1584000" cy="324000"/>
            </a:xfrm>
            <a:prstGeom prst="rect">
              <a:avLst/>
            </a:prstGeom>
            <a:solidFill>
              <a:srgbClr val="3192C1"/>
            </a:solidFill>
            <a:ln w="22225" cap="flat" cmpd="sng" algn="ctr">
              <a:solidFill>
                <a:srgbClr val="3192C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AT" sz="1600" b="1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Arial" charset="0"/>
                </a:rPr>
                <a:t>3rd lvl</a:t>
              </a:r>
              <a:r>
                <a:rPr kumimoji="0" lang="de-AT" sz="1600" b="1" i="0" u="none" strike="noStrike" cap="none" normalizeH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Arial" charset="0"/>
                </a:rPr>
                <a:t> </a:t>
              </a:r>
              <a:r>
                <a:rPr kumimoji="0" lang="de-AT" sz="1600" b="1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Arial" charset="0"/>
                </a:rPr>
                <a:t>domain</a:t>
              </a:r>
            </a:p>
          </p:txBody>
        </p:sp>
        <p:sp>
          <p:nvSpPr>
            <p:cNvPr id="20" name="Rectangle 19"/>
            <p:cNvSpPr/>
            <p:nvPr/>
          </p:nvSpPr>
          <p:spPr bwMode="auto">
            <a:xfrm>
              <a:off x="4140448" y="4891040"/>
              <a:ext cx="1584000" cy="252000"/>
            </a:xfrm>
            <a:prstGeom prst="rect">
              <a:avLst/>
            </a:prstGeom>
            <a:solidFill>
              <a:schemeClr val="accent1"/>
            </a:solidFill>
            <a:ln w="22225" cap="flat" cmpd="sng" algn="ctr">
              <a:solidFill>
                <a:srgbClr val="3192C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AT" sz="1400" b="0" i="0" u="none" strike="noStrike" cap="none" normalizeH="0" baseline="0" dirty="0" smtClean="0">
                  <a:ln>
                    <a:noFill/>
                  </a:ln>
                  <a:solidFill>
                    <a:srgbClr val="3192C1"/>
                  </a:solidFill>
                  <a:effectLst/>
                  <a:latin typeface="Courier"/>
                </a:rPr>
                <a:t>cX, eX, dX</a:t>
              </a:r>
            </a:p>
          </p:txBody>
        </p:sp>
        <p:sp>
          <p:nvSpPr>
            <p:cNvPr id="21" name="Rectangle 20"/>
            <p:cNvSpPr/>
            <p:nvPr/>
          </p:nvSpPr>
          <p:spPr bwMode="auto">
            <a:xfrm>
              <a:off x="5790108" y="4898891"/>
              <a:ext cx="1548000" cy="252000"/>
            </a:xfrm>
            <a:prstGeom prst="rect">
              <a:avLst/>
            </a:prstGeom>
            <a:solidFill>
              <a:schemeClr val="accent1"/>
            </a:solidFill>
            <a:ln w="22225" cap="flat" cmpd="sng" algn="ctr">
              <a:solidFill>
                <a:srgbClr val="3192C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AT" sz="1400" b="0" i="0" u="none" strike="noStrike" cap="none" normalizeH="0" baseline="0" dirty="0" smtClean="0">
                  <a:ln>
                    <a:noFill/>
                  </a:ln>
                  <a:solidFill>
                    <a:srgbClr val="3192C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XMPP</a:t>
              </a:r>
              <a:r>
                <a:rPr kumimoji="0" lang="de-AT" sz="1400" b="0" i="0" u="none" strike="noStrike" cap="none" normalizeH="0" dirty="0" smtClean="0">
                  <a:ln>
                    <a:noFill/>
                  </a:ln>
                  <a:solidFill>
                    <a:srgbClr val="3192C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(5222,443)</a:t>
              </a:r>
              <a:endParaRPr kumimoji="0" lang="de-AT" sz="1400" b="0" i="0" u="none" strike="noStrike" cap="none" normalizeH="0" baseline="0" dirty="0" smtClean="0">
                <a:ln>
                  <a:noFill/>
                </a:ln>
                <a:solidFill>
                  <a:srgbClr val="3192C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Rectangle 21"/>
            <p:cNvSpPr/>
            <p:nvPr/>
          </p:nvSpPr>
          <p:spPr bwMode="auto">
            <a:xfrm>
              <a:off x="7405401" y="5190476"/>
              <a:ext cx="1764000" cy="252000"/>
            </a:xfrm>
            <a:prstGeom prst="rect">
              <a:avLst/>
            </a:prstGeom>
            <a:solidFill>
              <a:schemeClr val="accent1"/>
            </a:solidFill>
            <a:ln w="22225" cap="flat" cmpd="sng" algn="ctr">
              <a:solidFill>
                <a:srgbClr val="3192C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AT" sz="1400" b="0" i="0" u="none" strike="noStrike" cap="none" normalizeH="0" baseline="0" dirty="0" smtClean="0">
                  <a:ln>
                    <a:noFill/>
                  </a:ln>
                  <a:solidFill>
                    <a:srgbClr val="3192C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media</a:t>
              </a:r>
              <a:r>
                <a:rPr kumimoji="0" lang="de-AT" sz="1400" b="0" i="0" u="none" strike="noStrike" cap="none" normalizeH="0" dirty="0" smtClean="0">
                  <a:ln>
                    <a:noFill/>
                  </a:ln>
                  <a:solidFill>
                    <a:srgbClr val="3192C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 (photo,audio)</a:t>
              </a:r>
              <a:endParaRPr kumimoji="0" lang="de-AT" sz="1400" b="0" i="0" u="none" strike="noStrike" cap="none" normalizeH="0" baseline="0" dirty="0" smtClean="0">
                <a:ln>
                  <a:noFill/>
                </a:ln>
                <a:solidFill>
                  <a:srgbClr val="3192C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Rectangle 22"/>
            <p:cNvSpPr/>
            <p:nvPr/>
          </p:nvSpPr>
          <p:spPr bwMode="auto">
            <a:xfrm>
              <a:off x="5790108" y="4517504"/>
              <a:ext cx="1548000" cy="324000"/>
            </a:xfrm>
            <a:prstGeom prst="rect">
              <a:avLst/>
            </a:prstGeom>
            <a:solidFill>
              <a:srgbClr val="3192C1"/>
            </a:solidFill>
            <a:ln w="22225" cap="flat" cmpd="sng" algn="ctr">
              <a:solidFill>
                <a:srgbClr val="3192C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AT" sz="1800" b="1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Arial" charset="0"/>
                </a:rPr>
                <a:t>prot. (port)</a:t>
              </a:r>
            </a:p>
          </p:txBody>
        </p:sp>
        <p:sp>
          <p:nvSpPr>
            <p:cNvPr id="24" name="Rectangle 23"/>
            <p:cNvSpPr/>
            <p:nvPr/>
          </p:nvSpPr>
          <p:spPr bwMode="auto">
            <a:xfrm>
              <a:off x="4140004" y="5190476"/>
              <a:ext cx="1584000" cy="252000"/>
            </a:xfrm>
            <a:prstGeom prst="rect">
              <a:avLst/>
            </a:prstGeom>
            <a:solidFill>
              <a:schemeClr val="accent1"/>
            </a:solidFill>
            <a:ln w="22225" cap="flat" cmpd="sng" algn="ctr">
              <a:solidFill>
                <a:srgbClr val="3192C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AT" sz="1400" b="0" i="0" u="none" strike="noStrike" cap="none" normalizeH="0" baseline="0" dirty="0" smtClean="0">
                  <a:ln>
                    <a:noFill/>
                  </a:ln>
                  <a:solidFill>
                    <a:srgbClr val="3192C1"/>
                  </a:solidFill>
                  <a:effectLst/>
                  <a:latin typeface="Courier"/>
                </a:rPr>
                <a:t>mmiXYZ,mmsXYZ</a:t>
              </a:r>
            </a:p>
          </p:txBody>
        </p:sp>
        <p:sp>
          <p:nvSpPr>
            <p:cNvPr id="25" name="Rectangle 24"/>
            <p:cNvSpPr/>
            <p:nvPr/>
          </p:nvSpPr>
          <p:spPr bwMode="auto">
            <a:xfrm>
              <a:off x="4131692" y="5482061"/>
              <a:ext cx="1584000" cy="252000"/>
            </a:xfrm>
            <a:prstGeom prst="rect">
              <a:avLst/>
            </a:prstGeom>
            <a:solidFill>
              <a:schemeClr val="accent1"/>
            </a:solidFill>
            <a:ln w="22225" cap="flat" cmpd="sng" algn="ctr">
              <a:solidFill>
                <a:srgbClr val="3192C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AT" sz="1400" b="0" i="0" u="none" strike="noStrike" cap="none" normalizeH="0" baseline="0" dirty="0" smtClean="0">
                  <a:ln>
                    <a:noFill/>
                  </a:ln>
                  <a:solidFill>
                    <a:srgbClr val="3192C1"/>
                  </a:solidFill>
                  <a:effectLst/>
                  <a:latin typeface="Courier"/>
                </a:rPr>
                <a:t>mmvXYZ</a:t>
              </a:r>
            </a:p>
          </p:txBody>
        </p:sp>
        <p:sp>
          <p:nvSpPr>
            <p:cNvPr id="26" name="Rectangle 25"/>
            <p:cNvSpPr/>
            <p:nvPr/>
          </p:nvSpPr>
          <p:spPr bwMode="auto">
            <a:xfrm>
              <a:off x="7405401" y="4517504"/>
              <a:ext cx="1764000" cy="324000"/>
            </a:xfrm>
            <a:prstGeom prst="rect">
              <a:avLst/>
            </a:prstGeom>
            <a:solidFill>
              <a:srgbClr val="3192C1"/>
            </a:solidFill>
            <a:ln w="22225" cap="flat" cmpd="sng" algn="ctr">
              <a:solidFill>
                <a:srgbClr val="3192C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AT" sz="1800" b="1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Arial" charset="0"/>
                </a:rPr>
                <a:t>type</a:t>
              </a:r>
            </a:p>
          </p:txBody>
        </p:sp>
        <p:sp>
          <p:nvSpPr>
            <p:cNvPr id="27" name="Rectangle 26"/>
            <p:cNvSpPr/>
            <p:nvPr/>
          </p:nvSpPr>
          <p:spPr bwMode="auto">
            <a:xfrm>
              <a:off x="7405401" y="5482061"/>
              <a:ext cx="1764000" cy="252000"/>
            </a:xfrm>
            <a:prstGeom prst="rect">
              <a:avLst/>
            </a:prstGeom>
            <a:solidFill>
              <a:schemeClr val="accent1"/>
            </a:solidFill>
            <a:ln w="22225" cap="flat" cmpd="sng" algn="ctr">
              <a:solidFill>
                <a:srgbClr val="3192C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AT" sz="1400" b="0" i="0" u="none" strike="noStrike" cap="none" normalizeH="0" baseline="0" dirty="0" smtClean="0">
                  <a:ln>
                    <a:noFill/>
                  </a:ln>
                  <a:solidFill>
                    <a:srgbClr val="3192C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media</a:t>
              </a:r>
              <a:r>
                <a:rPr kumimoji="0" lang="de-AT" sz="1400" b="0" i="0" u="none" strike="noStrike" cap="none" normalizeH="0" dirty="0" smtClean="0">
                  <a:ln>
                    <a:noFill/>
                  </a:ln>
                  <a:solidFill>
                    <a:srgbClr val="3192C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 (video)</a:t>
              </a:r>
              <a:endParaRPr kumimoji="0" lang="de-AT" sz="1400" b="0" i="0" u="none" strike="noStrike" cap="none" normalizeH="0" baseline="0" dirty="0" smtClean="0">
                <a:ln>
                  <a:noFill/>
                </a:ln>
                <a:solidFill>
                  <a:srgbClr val="3192C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Rectangle 27"/>
            <p:cNvSpPr/>
            <p:nvPr/>
          </p:nvSpPr>
          <p:spPr bwMode="auto">
            <a:xfrm>
              <a:off x="7405401" y="4898891"/>
              <a:ext cx="1764000" cy="252000"/>
            </a:xfrm>
            <a:prstGeom prst="rect">
              <a:avLst/>
            </a:prstGeom>
            <a:solidFill>
              <a:schemeClr val="accent1"/>
            </a:solidFill>
            <a:ln w="22225" cap="flat" cmpd="sng" algn="ctr">
              <a:solidFill>
                <a:srgbClr val="3192C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AT" sz="1400" b="0" i="0" u="none" strike="noStrike" cap="none" normalizeH="0" baseline="0" dirty="0" smtClean="0">
                  <a:ln>
                    <a:noFill/>
                  </a:ln>
                  <a:solidFill>
                    <a:srgbClr val="3192C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chat &amp; control</a:t>
              </a:r>
            </a:p>
          </p:txBody>
        </p:sp>
        <p:sp>
          <p:nvSpPr>
            <p:cNvPr id="29" name="Rectangle 28"/>
            <p:cNvSpPr/>
            <p:nvPr/>
          </p:nvSpPr>
          <p:spPr bwMode="auto">
            <a:xfrm>
              <a:off x="5790108" y="5190476"/>
              <a:ext cx="1548000" cy="252000"/>
            </a:xfrm>
            <a:prstGeom prst="rect">
              <a:avLst/>
            </a:prstGeom>
            <a:solidFill>
              <a:schemeClr val="accent1"/>
            </a:solidFill>
            <a:ln w="22225" cap="flat" cmpd="sng" algn="ctr">
              <a:solidFill>
                <a:srgbClr val="3192C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AT" sz="1400" b="0" i="0" u="none" strike="noStrike" cap="none" normalizeH="0" baseline="0" dirty="0" smtClean="0">
                  <a:ln>
                    <a:noFill/>
                  </a:ln>
                  <a:solidFill>
                    <a:srgbClr val="3192C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HTTPS (443)</a:t>
              </a:r>
            </a:p>
          </p:txBody>
        </p:sp>
        <p:sp>
          <p:nvSpPr>
            <p:cNvPr id="30" name="Rectangle 29"/>
            <p:cNvSpPr/>
            <p:nvPr/>
          </p:nvSpPr>
          <p:spPr bwMode="auto">
            <a:xfrm>
              <a:off x="5785598" y="5482061"/>
              <a:ext cx="1548000" cy="252000"/>
            </a:xfrm>
            <a:prstGeom prst="rect">
              <a:avLst/>
            </a:prstGeom>
            <a:solidFill>
              <a:schemeClr val="accent1"/>
            </a:solidFill>
            <a:ln w="22225" cap="flat" cmpd="sng" algn="ctr">
              <a:solidFill>
                <a:srgbClr val="3192C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AT" sz="1400" b="0" i="0" u="none" strike="noStrike" cap="none" normalizeH="0" baseline="0" dirty="0" smtClean="0">
                  <a:ln>
                    <a:noFill/>
                  </a:ln>
                  <a:solidFill>
                    <a:srgbClr val="3192C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HTTPS (443)</a:t>
              </a:r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4232920" y="1150869"/>
            <a:ext cx="541519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3192C1"/>
              </a:buClr>
            </a:pPr>
            <a:r>
              <a:rPr lang="de-AT" sz="1800" b="1" dirty="0" smtClean="0">
                <a:solidFill>
                  <a:srgbClr val="3192C1"/>
                </a:solidFill>
              </a:rPr>
              <a:t>Testbed:</a:t>
            </a:r>
          </a:p>
          <a:p>
            <a:pPr marL="457200" indent="-457200">
              <a:buClr>
                <a:srgbClr val="3192C1"/>
              </a:buClr>
              <a:buFont typeface="Wingdings" panose="05000000000000000000" pitchFamily="2" charset="2"/>
              <a:buChar char="§"/>
            </a:pPr>
            <a:r>
              <a:rPr lang="de-AT" sz="1800" dirty="0" smtClean="0"/>
              <a:t>Traffic (chat </a:t>
            </a:r>
            <a:r>
              <a:rPr lang="de-AT" sz="1800" dirty="0" err="1" smtClean="0"/>
              <a:t>and</a:t>
            </a:r>
            <a:r>
              <a:rPr lang="de-AT" sz="1800" dirty="0" smtClean="0"/>
              <a:t> </a:t>
            </a:r>
            <a:r>
              <a:rPr lang="de-AT" sz="1800" dirty="0" err="1" smtClean="0"/>
              <a:t>media</a:t>
            </a:r>
            <a:r>
              <a:rPr lang="de-AT" sz="1800" dirty="0" smtClean="0"/>
              <a:t> exchange) actively generated at end devices (Android and iOS)</a:t>
            </a:r>
          </a:p>
          <a:p>
            <a:pPr marL="457200" indent="-457200">
              <a:buClr>
                <a:srgbClr val="3192C1"/>
              </a:buClr>
              <a:buFont typeface="Wingdings" panose="05000000000000000000" pitchFamily="2" charset="2"/>
              <a:buChar char="§"/>
            </a:pPr>
            <a:r>
              <a:rPr lang="de-AT" sz="1800" dirty="0" smtClean="0"/>
              <a:t>Passively captured at a gateway (</a:t>
            </a:r>
            <a:r>
              <a:rPr lang="de-AT" sz="1800" b="1" dirty="0" smtClean="0"/>
              <a:t>Wireshark</a:t>
            </a:r>
            <a:r>
              <a:rPr lang="de-AT" sz="1800" dirty="0" smtClean="0"/>
              <a:t>)</a:t>
            </a:r>
          </a:p>
          <a:p>
            <a:pPr marL="457200" indent="-457200">
              <a:buClr>
                <a:srgbClr val="3192C1"/>
              </a:buClr>
              <a:buFont typeface="Wingdings" panose="05000000000000000000" pitchFamily="2" charset="2"/>
              <a:buChar char="§"/>
            </a:pPr>
            <a:r>
              <a:rPr lang="de-AT" sz="1800" dirty="0" smtClean="0"/>
              <a:t>Focus on DNS requests</a:t>
            </a:r>
            <a:endParaRPr lang="de-AT" sz="1800" dirty="0"/>
          </a:p>
        </p:txBody>
      </p:sp>
      <p:sp>
        <p:nvSpPr>
          <p:cNvPr id="32" name="TextBox 31"/>
          <p:cNvSpPr txBox="1"/>
          <p:nvPr/>
        </p:nvSpPr>
        <p:spPr>
          <a:xfrm>
            <a:off x="882705" y="5271978"/>
            <a:ext cx="14879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400" dirty="0" smtClean="0">
                <a:solidFill>
                  <a:srgbClr val="3192C1"/>
                </a:solidFill>
              </a:rPr>
              <a:t>Android terminal</a:t>
            </a:r>
            <a:endParaRPr lang="de-AT" sz="1400" dirty="0">
              <a:solidFill>
                <a:srgbClr val="3192C1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2603173" y="5271977"/>
            <a:ext cx="11705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400" dirty="0" smtClean="0">
                <a:solidFill>
                  <a:srgbClr val="3192C1"/>
                </a:solidFill>
              </a:rPr>
              <a:t>iOS terminal</a:t>
            </a:r>
            <a:endParaRPr lang="de-AT" sz="1400" dirty="0">
              <a:solidFill>
                <a:srgbClr val="3192C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232920" y="2590304"/>
            <a:ext cx="541519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3192C1"/>
              </a:buClr>
            </a:pPr>
            <a:r>
              <a:rPr lang="de-AT" sz="1800" b="1" dirty="0" smtClean="0">
                <a:solidFill>
                  <a:srgbClr val="3192C1"/>
                </a:solidFill>
              </a:rPr>
              <a:t>Findings:</a:t>
            </a:r>
          </a:p>
          <a:p>
            <a:pPr marL="457200" indent="-457200">
              <a:buClr>
                <a:srgbClr val="3192C1"/>
              </a:buClr>
              <a:buFont typeface="Wingdings" panose="05000000000000000000" pitchFamily="2" charset="2"/>
              <a:buChar char="§"/>
            </a:pPr>
            <a:r>
              <a:rPr lang="de-AT" sz="1800" dirty="0" smtClean="0"/>
              <a:t>Whatsapp used custom XMPP protocol</a:t>
            </a:r>
          </a:p>
          <a:p>
            <a:pPr marL="457200" indent="-457200">
              <a:buClr>
                <a:srgbClr val="3192C1"/>
              </a:buClr>
              <a:buFont typeface="Wingdings" panose="05000000000000000000" pitchFamily="2" charset="2"/>
              <a:buChar char="§"/>
            </a:pPr>
            <a:r>
              <a:rPr lang="de-AT" sz="1800" dirty="0" smtClean="0"/>
              <a:t>Media exchange via HTTPS servers</a:t>
            </a:r>
          </a:p>
          <a:p>
            <a:pPr marL="457200" indent="-457200">
              <a:buClr>
                <a:srgbClr val="3192C1"/>
              </a:buClr>
              <a:buFont typeface="Wingdings" panose="05000000000000000000" pitchFamily="2" charset="2"/>
              <a:buChar char="§"/>
            </a:pPr>
            <a:r>
              <a:rPr lang="de-AT" sz="1800" dirty="0" smtClean="0"/>
              <a:t>One persistent SSL connection to XMPP servers while the app is running</a:t>
            </a:r>
          </a:p>
          <a:p>
            <a:pPr marL="457200" indent="-457200">
              <a:buClr>
                <a:srgbClr val="3192C1"/>
              </a:buClr>
              <a:buFont typeface="Wingdings" panose="05000000000000000000" pitchFamily="2" charset="2"/>
              <a:buChar char="§"/>
            </a:pPr>
            <a:r>
              <a:rPr lang="de-AT" sz="1800" dirty="0" smtClean="0"/>
              <a:t>Dedicated TLS connections to HTTPS servers for each media transfer</a:t>
            </a:r>
            <a:endParaRPr lang="de-AT" sz="1800" dirty="0"/>
          </a:p>
        </p:txBody>
      </p:sp>
      <p:sp>
        <p:nvSpPr>
          <p:cNvPr id="35" name="TextBox 34"/>
          <p:cNvSpPr txBox="1"/>
          <p:nvPr/>
        </p:nvSpPr>
        <p:spPr>
          <a:xfrm>
            <a:off x="4232920" y="4601706"/>
            <a:ext cx="5567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3192C1"/>
              </a:buClr>
            </a:pPr>
            <a:r>
              <a:rPr lang="de-AT" sz="1800" b="1" dirty="0" smtClean="0">
                <a:solidFill>
                  <a:srgbClr val="3192C1"/>
                </a:solidFill>
              </a:rPr>
              <a:t>Servers naming scheme </a:t>
            </a:r>
            <a:r>
              <a:rPr lang="de-AT" sz="1800" b="1" dirty="0" smtClean="0">
                <a:solidFill>
                  <a:srgbClr val="3192C1"/>
                </a:solidFill>
                <a:latin typeface="Courier"/>
              </a:rPr>
              <a:t>[*.whatsapp.net]</a:t>
            </a:r>
            <a:r>
              <a:rPr lang="de-AT" sz="1800" b="1" dirty="0" smtClean="0">
                <a:solidFill>
                  <a:srgbClr val="3192C1"/>
                </a:solidFill>
              </a:rPr>
              <a:t>:</a:t>
            </a:r>
            <a:endParaRPr lang="de-AT" sz="1800" dirty="0"/>
          </a:p>
        </p:txBody>
      </p:sp>
      <p:pic>
        <p:nvPicPr>
          <p:cNvPr id="37" name="Picture 36" descr="Vivisecting WhatsApp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31519"/>
            <a:ext cx="1073200" cy="909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6460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xit" presetSubtype="0" fill="hold" grpId="0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00"/>
                            </p:stCondLst>
                            <p:childTnLst>
                              <p:par>
                                <p:cTn id="13" presetID="1" presetClass="exit" presetSubtype="0" fill="hold" grpId="0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600"/>
                            </p:stCondLst>
                            <p:childTnLst>
                              <p:par>
                                <p:cTn id="18" presetID="1" presetClass="entr" presetSubtype="0" fill="hold" grpId="1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34" grpId="0"/>
      <p:bldP spid="3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charset="2"/>
              <a:buChar char="q"/>
            </a:pPr>
            <a:r>
              <a:rPr lang="en-US" sz="2000" dirty="0" smtClean="0"/>
              <a:t>Capture network traces at the core of an operational 3G/4G network (~5 millions of users)</a:t>
            </a:r>
          </a:p>
          <a:p>
            <a:pPr>
              <a:buFont typeface="Wingdings" charset="2"/>
              <a:buChar char="q"/>
            </a:pPr>
            <a:r>
              <a:rPr lang="en-US" sz="2000" dirty="0" smtClean="0"/>
              <a:t>Dataset: 1 month long (February 2014)</a:t>
            </a:r>
          </a:p>
          <a:p>
            <a:pPr>
              <a:buFont typeface="Wingdings" charset="2"/>
              <a:buChar char="q"/>
            </a:pPr>
            <a:r>
              <a:rPr lang="en-US" sz="2000" dirty="0" smtClean="0"/>
              <a:t>Classify flows: only consider </a:t>
            </a:r>
            <a:r>
              <a:rPr lang="en-US" sz="2000" dirty="0" err="1" smtClean="0"/>
              <a:t>Whatsapp</a:t>
            </a:r>
            <a:r>
              <a:rPr lang="en-US" sz="2000" dirty="0" smtClean="0"/>
              <a:t>-related traffic (details on classification techniques -&gt; next slide)</a:t>
            </a: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7762875" y="6381328"/>
            <a:ext cx="2143125" cy="381000"/>
          </a:xfrm>
        </p:spPr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B6F99350-E9C3-4FD1-9037-2C6ADB47A97A}" type="slidenum">
              <a:rPr lang="en-US" smtClean="0"/>
              <a:pPr>
                <a:defRPr/>
              </a:pPr>
              <a:t>6</a:t>
            </a:fld>
            <a:r>
              <a:rPr lang="en-US" smtClean="0"/>
              <a:t> -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 smtClean="0"/>
              <a:t>Passive probes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000" dirty="0" smtClean="0"/>
              <a:t>network architecture</a:t>
            </a:r>
            <a:endParaRPr lang="en-US" sz="2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902" y="3939976"/>
            <a:ext cx="496698" cy="37500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841" y="4806013"/>
            <a:ext cx="649424" cy="649424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2207072" y="3792595"/>
            <a:ext cx="6994400" cy="1901752"/>
            <a:chOff x="632520" y="1416512"/>
            <a:chExt cx="7499151" cy="1624796"/>
          </a:xfrm>
        </p:grpSpPr>
        <p:sp>
          <p:nvSpPr>
            <p:cNvPr id="8" name="Flowchart: Magnetic Disk 11"/>
            <p:cNvSpPr/>
            <p:nvPr/>
          </p:nvSpPr>
          <p:spPr>
            <a:xfrm>
              <a:off x="5462416" y="2222360"/>
              <a:ext cx="1217240" cy="634118"/>
            </a:xfrm>
            <a:prstGeom prst="flowChartMagneticDisk">
              <a:avLst/>
            </a:prstGeom>
            <a:solidFill>
              <a:srgbClr val="3192C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AT" sz="12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DBStream</a:t>
              </a:r>
              <a:endParaRPr lang="de-AT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6845437" y="1813391"/>
              <a:ext cx="987883" cy="408969"/>
            </a:xfrm>
            <a:prstGeom prst="rect">
              <a:avLst/>
            </a:prstGeom>
            <a:solidFill>
              <a:srgbClr val="3192C1"/>
            </a:solidFill>
            <a:ln>
              <a:solidFill>
                <a:srgbClr val="3192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AT" sz="12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HTTPTag</a:t>
              </a:r>
              <a:endParaRPr lang="de-AT" sz="11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Cloud 9"/>
            <p:cNvSpPr/>
            <p:nvPr/>
          </p:nvSpPr>
          <p:spPr bwMode="auto">
            <a:xfrm>
              <a:off x="632520" y="1735644"/>
              <a:ext cx="1478120" cy="621307"/>
            </a:xfrm>
            <a:prstGeom prst="cloud">
              <a:avLst/>
            </a:prstGeom>
            <a:solidFill>
              <a:srgbClr val="3192C1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400" eaLnBrk="0" hangingPunct="0"/>
              <a:r>
                <a:rPr lang="en-US" sz="1200" b="1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ISP</a:t>
              </a:r>
            </a:p>
            <a:p>
              <a:pPr algn="ctr" defTabSz="914400" eaLnBrk="0" hangingPunct="0"/>
              <a:r>
                <a:rPr lang="en-US" sz="1200" b="1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network</a:t>
              </a:r>
              <a:endParaRPr kumimoji="0" lang="en-US" sz="12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Cloud 10"/>
            <p:cNvSpPr/>
            <p:nvPr/>
          </p:nvSpPr>
          <p:spPr bwMode="auto">
            <a:xfrm>
              <a:off x="2968878" y="1416512"/>
              <a:ext cx="1340063" cy="629786"/>
            </a:xfrm>
            <a:prstGeom prst="cloud">
              <a:avLst/>
            </a:prstGeom>
            <a:solidFill>
              <a:srgbClr val="3192C1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200" b="1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Internet</a:t>
              </a:r>
              <a:endParaRPr kumimoji="0" lang="en-US" sz="12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2" name="Straight Connector 11"/>
            <p:cNvCxnSpPr>
              <a:stCxn id="10" idx="0"/>
              <a:endCxn id="11" idx="2"/>
            </p:cNvCxnSpPr>
            <p:nvPr/>
          </p:nvCxnSpPr>
          <p:spPr>
            <a:xfrm flipV="1">
              <a:off x="2109408" y="1731405"/>
              <a:ext cx="863627" cy="314893"/>
            </a:xfrm>
            <a:prstGeom prst="line">
              <a:avLst/>
            </a:prstGeom>
            <a:ln w="57150">
              <a:solidFill>
                <a:srgbClr val="3192C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12"/>
            <p:cNvSpPr/>
            <p:nvPr/>
          </p:nvSpPr>
          <p:spPr>
            <a:xfrm>
              <a:off x="2998152" y="2306356"/>
              <a:ext cx="1029360" cy="464276"/>
            </a:xfrm>
            <a:prstGeom prst="rect">
              <a:avLst/>
            </a:prstGeom>
            <a:solidFill>
              <a:srgbClr val="3192C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AT" sz="12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Passive probe</a:t>
              </a:r>
              <a:endParaRPr lang="de-AT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Oval 13"/>
            <p:cNvSpPr/>
            <p:nvPr/>
          </p:nvSpPr>
          <p:spPr>
            <a:xfrm>
              <a:off x="2289776" y="1890712"/>
              <a:ext cx="165593" cy="15558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 sz="1400"/>
            </a:p>
          </p:txBody>
        </p:sp>
        <p:cxnSp>
          <p:nvCxnSpPr>
            <p:cNvPr id="15" name="Straight Arrow Connector 14"/>
            <p:cNvCxnSpPr>
              <a:stCxn id="14" idx="5"/>
              <a:endCxn id="13" idx="1"/>
            </p:cNvCxnSpPr>
            <p:nvPr/>
          </p:nvCxnSpPr>
          <p:spPr>
            <a:xfrm>
              <a:off x="2431118" y="2023512"/>
              <a:ext cx="567034" cy="514982"/>
            </a:xfrm>
            <a:prstGeom prst="straightConnector1">
              <a:avLst/>
            </a:prstGeom>
            <a:ln w="476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>
              <a:stCxn id="13" idx="3"/>
              <a:endCxn id="8" idx="2"/>
            </p:cNvCxnSpPr>
            <p:nvPr/>
          </p:nvCxnSpPr>
          <p:spPr>
            <a:xfrm>
              <a:off x="4027512" y="2538494"/>
              <a:ext cx="1434904" cy="925"/>
            </a:xfrm>
            <a:prstGeom prst="straightConnector1">
              <a:avLst/>
            </a:prstGeom>
            <a:ln w="47625">
              <a:solidFill>
                <a:srgbClr val="3192C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urved Connector 16"/>
            <p:cNvCxnSpPr>
              <a:stCxn id="9" idx="1"/>
              <a:endCxn id="8" idx="1"/>
            </p:cNvCxnSpPr>
            <p:nvPr/>
          </p:nvCxnSpPr>
          <p:spPr>
            <a:xfrm rot="10800000" flipV="1">
              <a:off x="6071037" y="2017876"/>
              <a:ext cx="774401" cy="204484"/>
            </a:xfrm>
            <a:prstGeom prst="curvedConnector2">
              <a:avLst/>
            </a:prstGeom>
            <a:ln w="47625">
              <a:solidFill>
                <a:srgbClr val="3192C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urved Connector 17"/>
            <p:cNvCxnSpPr>
              <a:stCxn id="8" idx="4"/>
              <a:endCxn id="9" idx="2"/>
            </p:cNvCxnSpPr>
            <p:nvPr/>
          </p:nvCxnSpPr>
          <p:spPr>
            <a:xfrm flipV="1">
              <a:off x="6679656" y="2222360"/>
              <a:ext cx="659723" cy="317059"/>
            </a:xfrm>
            <a:prstGeom prst="curvedConnector2">
              <a:avLst/>
            </a:prstGeom>
            <a:ln w="47625">
              <a:solidFill>
                <a:srgbClr val="3192C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5413714" y="1672780"/>
              <a:ext cx="1349546" cy="2366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AT" sz="1200" i="1" dirty="0" smtClean="0">
                  <a:solidFill>
                    <a:srgbClr val="2892C1"/>
                  </a:solidFill>
                </a:rPr>
                <a:t>&lt;</a:t>
              </a:r>
              <a:r>
                <a:rPr lang="de-AT" sz="1200" i="1" dirty="0" err="1" smtClean="0">
                  <a:solidFill>
                    <a:srgbClr val="2892C1"/>
                  </a:solidFill>
                </a:rPr>
                <a:t>flow,service</a:t>
              </a:r>
              <a:r>
                <a:rPr lang="de-AT" sz="1200" i="1" dirty="0" smtClean="0">
                  <a:solidFill>
                    <a:srgbClr val="2892C1"/>
                  </a:solidFill>
                </a:rPr>
                <a:t>&gt;</a:t>
              </a:r>
              <a:endParaRPr lang="de-AT" sz="1200" i="1" dirty="0">
                <a:solidFill>
                  <a:srgbClr val="2892C1"/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930970" y="2292527"/>
              <a:ext cx="1614943" cy="2366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AT" sz="1200" i="1" dirty="0" smtClean="0">
                  <a:solidFill>
                    <a:srgbClr val="2892C1"/>
                  </a:solidFill>
                </a:rPr>
                <a:t>network traces</a:t>
              </a:r>
              <a:endParaRPr lang="de-AT" sz="1200" i="1" dirty="0">
                <a:solidFill>
                  <a:srgbClr val="2892C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166944" y="2824370"/>
              <a:ext cx="1761185" cy="2169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de-AT" sz="1050" i="1" dirty="0">
                <a:solidFill>
                  <a:srgbClr val="2892C1"/>
                </a:solidFill>
              </a:endParaRPr>
            </a:p>
          </p:txBody>
        </p:sp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49070" y="1657287"/>
              <a:ext cx="408731" cy="360589"/>
            </a:xfrm>
            <a:prstGeom prst="rect">
              <a:avLst/>
            </a:prstGeom>
          </p:spPr>
        </p:pic>
        <p:sp>
          <p:nvSpPr>
            <p:cNvPr id="23" name="TextBox 22"/>
            <p:cNvSpPr txBox="1"/>
            <p:nvPr/>
          </p:nvSpPr>
          <p:spPr>
            <a:xfrm>
              <a:off x="6982555" y="2432847"/>
              <a:ext cx="1149116" cy="2366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AT" sz="1200" i="1" dirty="0" smtClean="0">
                  <a:solidFill>
                    <a:srgbClr val="2892C1"/>
                  </a:solidFill>
                </a:rPr>
                <a:t>TCP </a:t>
              </a:r>
              <a:r>
                <a:rPr lang="de-AT" sz="1200" i="1" dirty="0" err="1" smtClean="0">
                  <a:solidFill>
                    <a:srgbClr val="2892C1"/>
                  </a:solidFill>
                </a:rPr>
                <a:t>Flows</a:t>
              </a:r>
              <a:endParaRPr lang="de-AT" sz="1200" i="1" dirty="0">
                <a:solidFill>
                  <a:srgbClr val="2892C1"/>
                </a:solidFill>
              </a:endParaRPr>
            </a:p>
          </p:txBody>
        </p:sp>
      </p:grpSp>
      <p:cxnSp>
        <p:nvCxnSpPr>
          <p:cNvPr id="24" name="Straight Connector 23"/>
          <p:cNvCxnSpPr/>
          <p:nvPr/>
        </p:nvCxnSpPr>
        <p:spPr bwMode="auto">
          <a:xfrm rot="21480000">
            <a:off x="1725895" y="4624588"/>
            <a:ext cx="576000" cy="19163"/>
          </a:xfrm>
          <a:prstGeom prst="line">
            <a:avLst/>
          </a:prstGeom>
          <a:solidFill>
            <a:schemeClr val="accent1"/>
          </a:solidFill>
          <a:ln w="50800" cap="flat" cmpd="sng" algn="ctr">
            <a:solidFill>
              <a:srgbClr val="3192C1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sp>
        <p:nvSpPr>
          <p:cNvPr id="25" name="TextBox 24"/>
          <p:cNvSpPr txBox="1"/>
          <p:nvPr/>
        </p:nvSpPr>
        <p:spPr>
          <a:xfrm>
            <a:off x="4007272" y="5388830"/>
            <a:ext cx="18420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1000" b="1" dirty="0" smtClean="0">
                <a:solidFill>
                  <a:srgbClr val="FF0000"/>
                </a:solidFill>
              </a:rPr>
              <a:t>metawin</a:t>
            </a:r>
            <a:r>
              <a:rPr lang="de-AT" sz="1000" dirty="0" smtClean="0">
                <a:solidFill>
                  <a:srgbClr val="FF0000"/>
                </a:solidFill>
              </a:rPr>
              <a:t> monitoring system</a:t>
            </a:r>
            <a:endParaRPr lang="de-AT" sz="1000" dirty="0">
              <a:solidFill>
                <a:srgbClr val="FF000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 rot="20152833">
            <a:off x="3468297" y="4085376"/>
            <a:ext cx="95090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100" dirty="0" smtClean="0">
                <a:solidFill>
                  <a:srgbClr val="3192C1"/>
                </a:solidFill>
              </a:rPr>
              <a:t>Gn interface</a:t>
            </a:r>
            <a:endParaRPr lang="de-AT" sz="1100" dirty="0">
              <a:solidFill>
                <a:srgbClr val="3192C1"/>
              </a:solidFill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1510591" y="4280721"/>
            <a:ext cx="471571" cy="495208"/>
            <a:chOff x="-358273" y="3066690"/>
            <a:chExt cx="702761" cy="760518"/>
          </a:xfrm>
        </p:grpSpPr>
        <p:grpSp>
          <p:nvGrpSpPr>
            <p:cNvPr id="28" name="Group 27"/>
            <p:cNvGrpSpPr/>
            <p:nvPr/>
          </p:nvGrpSpPr>
          <p:grpSpPr>
            <a:xfrm>
              <a:off x="-113773" y="3192848"/>
              <a:ext cx="201994" cy="634360"/>
              <a:chOff x="-497365" y="3192848"/>
              <a:chExt cx="201994" cy="634360"/>
            </a:xfrm>
            <a:solidFill>
              <a:srgbClr val="3192C1"/>
            </a:solidFill>
          </p:grpSpPr>
          <p:sp>
            <p:nvSpPr>
              <p:cNvPr id="35" name="Trapezoid 34"/>
              <p:cNvSpPr/>
              <p:nvPr/>
            </p:nvSpPr>
            <p:spPr bwMode="auto">
              <a:xfrm>
                <a:off x="-468376" y="3348412"/>
                <a:ext cx="144016" cy="478796"/>
              </a:xfrm>
              <a:prstGeom prst="trapezoid">
                <a:avLst/>
              </a:prstGeom>
              <a:grpFill/>
              <a:ln w="12700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AT" sz="2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36" name="Oval 35"/>
              <p:cNvSpPr/>
              <p:nvPr/>
            </p:nvSpPr>
            <p:spPr bwMode="auto">
              <a:xfrm>
                <a:off x="-497365" y="3192848"/>
                <a:ext cx="201994" cy="206075"/>
              </a:xfrm>
              <a:prstGeom prst="ellipse">
                <a:avLst/>
              </a:prstGeom>
              <a:grpFill/>
              <a:ln w="12700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AT" sz="2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grpSp>
          <p:nvGrpSpPr>
            <p:cNvPr id="29" name="Group 28"/>
            <p:cNvGrpSpPr/>
            <p:nvPr/>
          </p:nvGrpSpPr>
          <p:grpSpPr>
            <a:xfrm>
              <a:off x="-31804" y="3066690"/>
              <a:ext cx="376292" cy="468000"/>
              <a:chOff x="-415396" y="3066690"/>
              <a:chExt cx="376292" cy="468000"/>
            </a:xfrm>
            <a:solidFill>
              <a:srgbClr val="3192C1"/>
            </a:solidFill>
          </p:grpSpPr>
          <p:sp>
            <p:nvSpPr>
              <p:cNvPr id="33" name="Block Arc 32"/>
              <p:cNvSpPr/>
              <p:nvPr/>
            </p:nvSpPr>
            <p:spPr bwMode="auto">
              <a:xfrm rot="5400000">
                <a:off x="-468545" y="3173819"/>
                <a:ext cx="360040" cy="253742"/>
              </a:xfrm>
              <a:prstGeom prst="blockArc">
                <a:avLst>
                  <a:gd name="adj1" fmla="val 11584058"/>
                  <a:gd name="adj2" fmla="val 20842561"/>
                  <a:gd name="adj3" fmla="val 25144"/>
                </a:avLst>
              </a:prstGeom>
              <a:grpFill/>
              <a:ln w="12700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AT" sz="2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34" name="Block Arc 33"/>
              <p:cNvSpPr/>
              <p:nvPr/>
            </p:nvSpPr>
            <p:spPr bwMode="auto">
              <a:xfrm rot="5400000">
                <a:off x="-417104" y="3156690"/>
                <a:ext cx="468000" cy="288000"/>
              </a:xfrm>
              <a:prstGeom prst="blockArc">
                <a:avLst>
                  <a:gd name="adj1" fmla="val 11620981"/>
                  <a:gd name="adj2" fmla="val 21072994"/>
                  <a:gd name="adj3" fmla="val 24735"/>
                </a:avLst>
              </a:prstGeom>
              <a:grpFill/>
              <a:ln w="12700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AT" sz="2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grpSp>
          <p:nvGrpSpPr>
            <p:cNvPr id="30" name="Group 29"/>
            <p:cNvGrpSpPr/>
            <p:nvPr/>
          </p:nvGrpSpPr>
          <p:grpSpPr>
            <a:xfrm>
              <a:off x="-358273" y="3066690"/>
              <a:ext cx="374663" cy="468000"/>
              <a:chOff x="-358273" y="3066690"/>
              <a:chExt cx="374663" cy="468000"/>
            </a:xfrm>
          </p:grpSpPr>
          <p:sp>
            <p:nvSpPr>
              <p:cNvPr id="31" name="Block Arc 30"/>
              <p:cNvSpPr/>
              <p:nvPr/>
            </p:nvSpPr>
            <p:spPr bwMode="auto">
              <a:xfrm rot="16200000">
                <a:off x="-290501" y="3173819"/>
                <a:ext cx="360040" cy="253742"/>
              </a:xfrm>
              <a:prstGeom prst="blockArc">
                <a:avLst>
                  <a:gd name="adj1" fmla="val 11584058"/>
                  <a:gd name="adj2" fmla="val 20842561"/>
                  <a:gd name="adj3" fmla="val 25144"/>
                </a:avLst>
              </a:prstGeom>
              <a:solidFill>
                <a:srgbClr val="3192C1"/>
              </a:solidFill>
              <a:ln w="12700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AT" sz="2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32" name="Block Arc 31"/>
              <p:cNvSpPr/>
              <p:nvPr/>
            </p:nvSpPr>
            <p:spPr bwMode="auto">
              <a:xfrm rot="16200000">
                <a:off x="-448273" y="3156690"/>
                <a:ext cx="468000" cy="288000"/>
              </a:xfrm>
              <a:prstGeom prst="blockArc">
                <a:avLst>
                  <a:gd name="adj1" fmla="val 11620981"/>
                  <a:gd name="adj2" fmla="val 21072994"/>
                  <a:gd name="adj3" fmla="val 24735"/>
                </a:avLst>
              </a:prstGeom>
              <a:solidFill>
                <a:srgbClr val="3192C1"/>
              </a:solidFill>
              <a:ln w="12700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AT" sz="2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</p:grpSp>
      <p:sp>
        <p:nvSpPr>
          <p:cNvPr id="42" name="TextBox 41"/>
          <p:cNvSpPr txBox="1"/>
          <p:nvPr/>
        </p:nvSpPr>
        <p:spPr>
          <a:xfrm>
            <a:off x="6681192" y="5550331"/>
            <a:ext cx="24482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/>
              <a:buChar char="•"/>
            </a:pPr>
            <a:r>
              <a:rPr lang="de-AT" sz="1200" i="1" dirty="0" smtClean="0">
                <a:solidFill>
                  <a:srgbClr val="2892C1"/>
                </a:solidFill>
              </a:rPr>
              <a:t>HTTP Tickets</a:t>
            </a:r>
          </a:p>
          <a:p>
            <a:pPr marL="171450" indent="-171450">
              <a:buFont typeface="Arial"/>
              <a:buChar char="•"/>
            </a:pPr>
            <a:r>
              <a:rPr lang="de-AT" sz="1200" i="1" dirty="0" smtClean="0">
                <a:solidFill>
                  <a:srgbClr val="2892C1"/>
                </a:solidFill>
              </a:rPr>
              <a:t>DNS </a:t>
            </a:r>
            <a:r>
              <a:rPr lang="de-AT" sz="1200" i="1" dirty="0" err="1" smtClean="0">
                <a:solidFill>
                  <a:srgbClr val="2892C1"/>
                </a:solidFill>
              </a:rPr>
              <a:t>requests</a:t>
            </a:r>
            <a:endParaRPr lang="de-AT" sz="1200" i="1" dirty="0" smtClean="0">
              <a:solidFill>
                <a:srgbClr val="2892C1"/>
              </a:solidFill>
            </a:endParaRPr>
          </a:p>
          <a:p>
            <a:pPr marL="171450" indent="-171450">
              <a:buFont typeface="Arial"/>
              <a:buChar char="•"/>
            </a:pPr>
            <a:r>
              <a:rPr lang="de-AT" sz="1200" i="1" dirty="0" smtClean="0">
                <a:solidFill>
                  <a:srgbClr val="2892C1"/>
                </a:solidFill>
              </a:rPr>
              <a:t>TCP </a:t>
            </a:r>
            <a:r>
              <a:rPr lang="de-AT" sz="1200" i="1" dirty="0" err="1" smtClean="0">
                <a:solidFill>
                  <a:srgbClr val="2892C1"/>
                </a:solidFill>
              </a:rPr>
              <a:t>statistics</a:t>
            </a:r>
            <a:endParaRPr lang="de-AT" sz="1200" i="1" dirty="0" smtClean="0">
              <a:solidFill>
                <a:srgbClr val="2892C1"/>
              </a:solidFill>
            </a:endParaRPr>
          </a:p>
          <a:p>
            <a:pPr marL="171450" indent="-171450">
              <a:buFont typeface="Arial"/>
              <a:buChar char="•"/>
            </a:pPr>
            <a:r>
              <a:rPr lang="de-AT" sz="1200" i="1" dirty="0" smtClean="0">
                <a:solidFill>
                  <a:srgbClr val="2892C1"/>
                </a:solidFill>
              </a:rPr>
              <a:t>...</a:t>
            </a:r>
            <a:endParaRPr lang="de-AT" sz="1200" i="1" dirty="0">
              <a:solidFill>
                <a:srgbClr val="2892C1"/>
              </a:solidFill>
            </a:endParaRPr>
          </a:p>
        </p:txBody>
      </p:sp>
      <p:pic>
        <p:nvPicPr>
          <p:cNvPr id="38" name="Picture 37" descr="Vivisecting WhatsApp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31519"/>
            <a:ext cx="1073200" cy="909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8107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Bent Arrow 23"/>
          <p:cNvSpPr/>
          <p:nvPr/>
        </p:nvSpPr>
        <p:spPr bwMode="auto">
          <a:xfrm flipV="1">
            <a:off x="2357371" y="2703174"/>
            <a:ext cx="1223907" cy="1848155"/>
          </a:xfrm>
          <a:prstGeom prst="bentArrow">
            <a:avLst>
              <a:gd name="adj1" fmla="val 10466"/>
              <a:gd name="adj2" fmla="val 13676"/>
              <a:gd name="adj3" fmla="val 30478"/>
              <a:gd name="adj4" fmla="val 43750"/>
            </a:avLst>
          </a:prstGeom>
          <a:solidFill>
            <a:srgbClr val="FF0000">
              <a:alpha val="55000"/>
            </a:srgbClr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AT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742950" y="1219200"/>
            <a:ext cx="8420100" cy="1200848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de-AT" sz="2000" dirty="0" err="1" smtClean="0"/>
              <a:t>Idea</a:t>
            </a:r>
            <a:r>
              <a:rPr lang="de-AT" sz="2000" dirty="0" smtClean="0"/>
              <a:t>: use </a:t>
            </a:r>
            <a:r>
              <a:rPr lang="de-AT" sz="2000" b="1" dirty="0" smtClean="0">
                <a:solidFill>
                  <a:srgbClr val="3192C1"/>
                </a:solidFill>
              </a:rPr>
              <a:t>passively collected DNS</a:t>
            </a:r>
            <a:r>
              <a:rPr lang="de-AT" sz="2000" dirty="0" smtClean="0"/>
              <a:t> requests to dynamically map </a:t>
            </a:r>
            <a:r>
              <a:rPr lang="de-AT" sz="2000" i="1" dirty="0" smtClean="0">
                <a:solidFill>
                  <a:srgbClr val="3192C1"/>
                </a:solidFill>
              </a:rPr>
              <a:t>&lt;services,serverIPs&gt;</a:t>
            </a:r>
          </a:p>
          <a:p>
            <a:pPr marL="0" indent="0">
              <a:buNone/>
            </a:pPr>
            <a:endParaRPr lang="de-AT" sz="2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B6F99350-E9C3-4FD1-9037-2C6ADB47A97A}" type="slidenum">
              <a:rPr lang="en-US" smtClean="0"/>
              <a:pPr>
                <a:defRPr/>
              </a:pPr>
              <a:t>7</a:t>
            </a:fld>
            <a:r>
              <a:rPr lang="en-US" smtClean="0"/>
              <a:t> -</a:t>
            </a:r>
            <a:endParaRPr lang="en-US" dirty="0"/>
          </a:p>
        </p:txBody>
      </p:sp>
      <p:sp>
        <p:nvSpPr>
          <p:cNvPr id="7" name="Title 5"/>
          <p:cNvSpPr>
            <a:spLocks noGrp="1"/>
          </p:cNvSpPr>
          <p:nvPr>
            <p:ph type="title"/>
          </p:nvPr>
        </p:nvSpPr>
        <p:spPr>
          <a:xfrm>
            <a:off x="738188" y="274638"/>
            <a:ext cx="6500812" cy="796925"/>
          </a:xfrm>
        </p:spPr>
        <p:txBody>
          <a:bodyPr/>
          <a:lstStyle/>
          <a:p>
            <a:r>
              <a:rPr lang="it-IT" sz="2400" b="1" dirty="0" smtClean="0"/>
              <a:t>Classification of TCP flows</a:t>
            </a:r>
            <a:br>
              <a:rPr lang="it-IT" sz="2400" b="1" dirty="0" smtClean="0"/>
            </a:br>
            <a:r>
              <a:rPr lang="it-IT" sz="2000" dirty="0" smtClean="0"/>
              <a:t>Collect DNS requests from passive traces</a:t>
            </a:r>
            <a:endParaRPr lang="en-US" sz="2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048" y="2895145"/>
            <a:ext cx="496698" cy="37500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072" y="3420409"/>
            <a:ext cx="649424" cy="64942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7920" y="2922102"/>
            <a:ext cx="496669" cy="861119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 bwMode="auto">
          <a:xfrm>
            <a:off x="1480389" y="2895145"/>
            <a:ext cx="2016224" cy="0"/>
          </a:xfrm>
          <a:prstGeom prst="straightConnector1">
            <a:avLst/>
          </a:prstGeom>
          <a:solidFill>
            <a:schemeClr val="accent1"/>
          </a:solidFill>
          <a:ln w="34925" cap="flat" cmpd="sng" algn="ctr">
            <a:solidFill>
              <a:srgbClr val="3192C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13" name="Straight Arrow Connector 12"/>
          <p:cNvCxnSpPr/>
          <p:nvPr/>
        </p:nvCxnSpPr>
        <p:spPr bwMode="auto">
          <a:xfrm rot="10800000">
            <a:off x="1480389" y="3145077"/>
            <a:ext cx="2016224" cy="0"/>
          </a:xfrm>
          <a:prstGeom prst="straightConnector1">
            <a:avLst/>
          </a:prstGeom>
          <a:solidFill>
            <a:schemeClr val="accent1"/>
          </a:solidFill>
          <a:ln w="34925" cap="flat" cmpd="sng" algn="ctr">
            <a:solidFill>
              <a:srgbClr val="3192C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14" name="Straight Arrow Connector 13"/>
          <p:cNvCxnSpPr/>
          <p:nvPr/>
        </p:nvCxnSpPr>
        <p:spPr bwMode="auto">
          <a:xfrm>
            <a:off x="1480389" y="3615225"/>
            <a:ext cx="2016224" cy="0"/>
          </a:xfrm>
          <a:prstGeom prst="straightConnector1">
            <a:avLst/>
          </a:prstGeom>
          <a:solidFill>
            <a:schemeClr val="accent1"/>
          </a:solidFill>
          <a:ln w="34925" cap="flat" cmpd="sng" algn="ctr">
            <a:solidFill>
              <a:srgbClr val="3192C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15" name="Straight Arrow Connector 14"/>
          <p:cNvCxnSpPr/>
          <p:nvPr/>
        </p:nvCxnSpPr>
        <p:spPr bwMode="auto">
          <a:xfrm rot="10800000">
            <a:off x="1487262" y="3865157"/>
            <a:ext cx="2016224" cy="0"/>
          </a:xfrm>
          <a:prstGeom prst="straightConnector1">
            <a:avLst/>
          </a:prstGeom>
          <a:solidFill>
            <a:schemeClr val="accent1"/>
          </a:solidFill>
          <a:ln w="34925" cap="flat" cmpd="sng" algn="ctr">
            <a:solidFill>
              <a:srgbClr val="3192C1"/>
            </a:solidFill>
            <a:prstDash val="solid"/>
            <a:round/>
            <a:headEnd type="none" w="sm" len="sm"/>
            <a:tailEnd type="triangle"/>
          </a:ln>
          <a:effectLst/>
        </p:spPr>
      </p:cxnSp>
      <p:sp>
        <p:nvSpPr>
          <p:cNvPr id="17" name="TextBox 16"/>
          <p:cNvSpPr txBox="1"/>
          <p:nvPr/>
        </p:nvSpPr>
        <p:spPr>
          <a:xfrm>
            <a:off x="1416639" y="2625853"/>
            <a:ext cx="21006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 smtClean="0">
                <a:solidFill>
                  <a:srgbClr val="3192C1"/>
                </a:solidFill>
              </a:rPr>
              <a:t>resolve: mmi2.whatsapp.net</a:t>
            </a:r>
            <a:endParaRPr lang="de-AT" sz="1200" dirty="0">
              <a:solidFill>
                <a:srgbClr val="3192C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739376" y="2893348"/>
            <a:ext cx="14915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 smtClean="0">
                <a:solidFill>
                  <a:srgbClr val="3192C1"/>
                </a:solidFill>
              </a:rPr>
              <a:t>A: &lt;IP</a:t>
            </a:r>
            <a:r>
              <a:rPr lang="de-AT" sz="1200" baseline="-25000" dirty="0" smtClean="0">
                <a:solidFill>
                  <a:srgbClr val="3192C1"/>
                </a:solidFill>
              </a:rPr>
              <a:t>1</a:t>
            </a:r>
            <a:r>
              <a:rPr lang="de-AT" sz="1200" dirty="0" smtClean="0">
                <a:solidFill>
                  <a:srgbClr val="3192C1"/>
                </a:solidFill>
              </a:rPr>
              <a:t>,IP</a:t>
            </a:r>
            <a:r>
              <a:rPr lang="de-AT" sz="1200" baseline="-25000" dirty="0" smtClean="0">
                <a:solidFill>
                  <a:srgbClr val="3192C1"/>
                </a:solidFill>
              </a:rPr>
              <a:t>2</a:t>
            </a:r>
            <a:r>
              <a:rPr lang="de-AT" sz="1200" dirty="0" smtClean="0">
                <a:solidFill>
                  <a:srgbClr val="3192C1"/>
                </a:solidFill>
              </a:rPr>
              <a:t>,..&gt;, TTL</a:t>
            </a:r>
            <a:endParaRPr lang="de-AT" sz="1200" dirty="0">
              <a:solidFill>
                <a:srgbClr val="3192C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749592" y="3616425"/>
            <a:ext cx="14915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 smtClean="0">
                <a:solidFill>
                  <a:srgbClr val="3192C1"/>
                </a:solidFill>
              </a:rPr>
              <a:t>A: &lt;IP</a:t>
            </a:r>
            <a:r>
              <a:rPr lang="de-AT" sz="1200" baseline="-25000" dirty="0" smtClean="0">
                <a:solidFill>
                  <a:srgbClr val="3192C1"/>
                </a:solidFill>
              </a:rPr>
              <a:t>1</a:t>
            </a:r>
            <a:r>
              <a:rPr lang="de-AT" sz="1200" dirty="0" smtClean="0">
                <a:solidFill>
                  <a:srgbClr val="3192C1"/>
                </a:solidFill>
              </a:rPr>
              <a:t>,IP</a:t>
            </a:r>
            <a:r>
              <a:rPr lang="de-AT" sz="1200" baseline="-25000" dirty="0" smtClean="0">
                <a:solidFill>
                  <a:srgbClr val="3192C1"/>
                </a:solidFill>
              </a:rPr>
              <a:t>2</a:t>
            </a:r>
            <a:r>
              <a:rPr lang="de-AT" sz="1200" dirty="0" smtClean="0">
                <a:solidFill>
                  <a:srgbClr val="3192C1"/>
                </a:solidFill>
              </a:rPr>
              <a:t>,..&gt;, TTL</a:t>
            </a:r>
            <a:endParaRPr lang="de-AT" sz="1200" dirty="0">
              <a:solidFill>
                <a:srgbClr val="3192C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403948" y="3362788"/>
            <a:ext cx="18869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 smtClean="0">
                <a:solidFill>
                  <a:srgbClr val="3192C1"/>
                </a:solidFill>
              </a:rPr>
              <a:t>resolve: c1.whatsapp.net</a:t>
            </a:r>
            <a:endParaRPr lang="de-AT" sz="1200" dirty="0">
              <a:solidFill>
                <a:srgbClr val="3192C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 rot="16200000">
            <a:off x="249336" y="2942342"/>
            <a:ext cx="7553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 smtClean="0">
                <a:solidFill>
                  <a:srgbClr val="3192C1"/>
                </a:solidFill>
              </a:rPr>
              <a:t>client #1</a:t>
            </a:r>
            <a:endParaRPr lang="de-AT" sz="1200" dirty="0">
              <a:solidFill>
                <a:srgbClr val="3192C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 rot="16200000">
            <a:off x="263850" y="3634177"/>
            <a:ext cx="7553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 smtClean="0">
                <a:solidFill>
                  <a:srgbClr val="3192C1"/>
                </a:solidFill>
              </a:rPr>
              <a:t>client #2</a:t>
            </a:r>
            <a:endParaRPr lang="de-AT" sz="1200" dirty="0">
              <a:solidFill>
                <a:srgbClr val="3192C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 rot="16200000">
            <a:off x="3801452" y="3237581"/>
            <a:ext cx="9781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 smtClean="0">
                <a:solidFill>
                  <a:srgbClr val="3192C1"/>
                </a:solidFill>
              </a:rPr>
              <a:t>DNS server</a:t>
            </a:r>
            <a:endParaRPr lang="de-AT" sz="1200" dirty="0">
              <a:solidFill>
                <a:srgbClr val="3192C1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3592727" y="4109721"/>
            <a:ext cx="960076" cy="543415"/>
          </a:xfrm>
          <a:prstGeom prst="rect">
            <a:avLst/>
          </a:prstGeom>
          <a:solidFill>
            <a:srgbClr val="3192C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Passive probe</a:t>
            </a:r>
            <a:endParaRPr lang="de-AT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Content Placeholder 1"/>
          <p:cNvSpPr txBox="1">
            <a:spLocks/>
          </p:cNvSpPr>
          <p:nvPr/>
        </p:nvSpPr>
        <p:spPr bwMode="auto">
          <a:xfrm>
            <a:off x="776536" y="4939257"/>
            <a:ext cx="8420100" cy="12008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7" rIns="92075" bIns="46037" numCol="1" anchor="t" anchorCtr="0" compatLnSpc="1">
            <a:prstTxWarp prst="textNoShape">
              <a:avLst/>
            </a:prstTxWarp>
          </a:bodyPr>
          <a:lstStyle>
            <a:lvl1pPr marL="342900" indent="-342900" algn="l" defTabSz="7620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3192C1"/>
              </a:buClr>
              <a:buSzPct val="100000"/>
              <a:buFontTx/>
              <a:buBlip>
                <a:blip r:embed="rId5"/>
              </a:buBlip>
              <a:defRPr sz="24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09550" algn="l" defTabSz="762000" rtl="0" eaLnBrk="1" fontAlgn="base" hangingPunct="1">
              <a:spcBef>
                <a:spcPct val="20000"/>
              </a:spcBef>
              <a:spcAft>
                <a:spcPct val="0"/>
              </a:spcAft>
              <a:buClrTx/>
              <a:buSzPct val="100000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62050" indent="-228600" algn="l" defTabSz="762000" rtl="0" eaLnBrk="1" fontAlgn="base" hangingPunct="1"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581150" indent="-228600" algn="l" defTabSz="762000" rtl="0" eaLnBrk="1" fontAlgn="base" hangingPunct="1"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Arial" pitchFamily="34" charset="0"/>
              <a:buChar char="•"/>
              <a:defRPr sz="1200" baseline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00250" indent="-228600" algn="l" defTabSz="7620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3192C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457450" indent="-228600" algn="l" defTabSz="762000" rtl="0" eaLnBrk="1" fontAlgn="base" hangingPunct="1">
              <a:spcBef>
                <a:spcPct val="20000"/>
              </a:spcBef>
              <a:spcAft>
                <a:spcPct val="0"/>
              </a:spcAft>
              <a:buSzPct val="100000"/>
              <a:buChar char="–"/>
              <a:defRPr>
                <a:solidFill>
                  <a:schemeClr val="tx1"/>
                </a:solidFill>
                <a:latin typeface="+mn-lt"/>
              </a:defRPr>
            </a:lvl6pPr>
            <a:lvl7pPr marL="2914650" indent="-228600" algn="l" defTabSz="762000" rtl="0" eaLnBrk="1" fontAlgn="base" hangingPunct="1">
              <a:spcBef>
                <a:spcPct val="20000"/>
              </a:spcBef>
              <a:spcAft>
                <a:spcPct val="0"/>
              </a:spcAft>
              <a:buSzPct val="100000"/>
              <a:buChar char="–"/>
              <a:defRPr>
                <a:solidFill>
                  <a:schemeClr val="tx1"/>
                </a:solidFill>
                <a:latin typeface="+mn-lt"/>
              </a:defRPr>
            </a:lvl7pPr>
            <a:lvl8pPr marL="3371850" indent="-228600" algn="l" defTabSz="762000" rtl="0" eaLnBrk="1" fontAlgn="base" hangingPunct="1">
              <a:spcBef>
                <a:spcPct val="20000"/>
              </a:spcBef>
              <a:spcAft>
                <a:spcPct val="0"/>
              </a:spcAft>
              <a:buSzPct val="100000"/>
              <a:buChar char="–"/>
              <a:defRPr>
                <a:solidFill>
                  <a:schemeClr val="tx1"/>
                </a:solidFill>
                <a:latin typeface="+mn-lt"/>
              </a:defRPr>
            </a:lvl8pPr>
            <a:lvl9pPr marL="3829050" indent="-228600" algn="l" defTabSz="762000" rtl="0" eaLnBrk="1" fontAlgn="base" hangingPunct="1">
              <a:spcBef>
                <a:spcPct val="20000"/>
              </a:spcBef>
              <a:spcAft>
                <a:spcPct val="0"/>
              </a:spcAft>
              <a:buSzPct val="100000"/>
              <a:buChar char="–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de-AT" sz="2000" kern="0" dirty="0" smtClean="0"/>
              <a:t>Every subsequent flow between a </a:t>
            </a:r>
            <a:r>
              <a:rPr lang="de-AT" sz="2000" b="1" kern="0" dirty="0" smtClean="0">
                <a:solidFill>
                  <a:srgbClr val="3192C1"/>
                </a:solidFill>
                <a:latin typeface="Corbel" panose="020B0503020204020204" pitchFamily="34" charset="0"/>
              </a:rPr>
              <a:t>&lt;user&gt; </a:t>
            </a:r>
            <a:r>
              <a:rPr lang="de-AT" sz="2000" kern="0" dirty="0" smtClean="0"/>
              <a:t>and a </a:t>
            </a:r>
            <a:r>
              <a:rPr lang="de-AT" sz="2000" b="1" kern="0" dirty="0" smtClean="0">
                <a:solidFill>
                  <a:srgbClr val="3192C1"/>
                </a:solidFill>
                <a:latin typeface="Corbel" panose="020B0503020204020204" pitchFamily="34" charset="0"/>
              </a:rPr>
              <a:t>&lt;server_ip&gt; </a:t>
            </a:r>
            <a:r>
              <a:rPr lang="de-AT" sz="2000" kern="0" dirty="0" smtClean="0"/>
              <a:t>in the validity period </a:t>
            </a:r>
            <a:r>
              <a:rPr lang="de-AT" sz="2000" b="1" kern="0" dirty="0" smtClean="0">
                <a:solidFill>
                  <a:srgbClr val="3192C1"/>
                </a:solidFill>
                <a:latin typeface="Corbel" panose="020B0503020204020204" pitchFamily="34" charset="0"/>
              </a:rPr>
              <a:t>[validity_start:validity_end] </a:t>
            </a:r>
            <a:r>
              <a:rPr lang="de-AT" sz="2000" kern="0" dirty="0" smtClean="0"/>
              <a:t>are assigned to </a:t>
            </a:r>
            <a:r>
              <a:rPr lang="de-AT" sz="2000" b="1" kern="0" dirty="0" smtClean="0">
                <a:solidFill>
                  <a:srgbClr val="3192C1"/>
                </a:solidFill>
                <a:latin typeface="Corbel" panose="020B0503020204020204" pitchFamily="34" charset="0"/>
              </a:rPr>
              <a:t>&lt;FQDN&gt;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de-AT" sz="2000" kern="0" dirty="0" smtClean="0"/>
              <a:t>The Fully Qualified Domain Names (FQDN) are assigned to service with usual pattern matching</a:t>
            </a:r>
            <a:endParaRPr lang="de-AT" sz="2000" kern="0" dirty="0"/>
          </a:p>
        </p:txBody>
      </p:sp>
      <p:graphicFrame>
        <p:nvGraphicFramePr>
          <p:cNvPr id="27" name="Table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6109271"/>
              </p:ext>
            </p:extLst>
          </p:nvPr>
        </p:nvGraphicFramePr>
        <p:xfrm>
          <a:off x="4867040" y="2764615"/>
          <a:ext cx="4435598" cy="1497464"/>
        </p:xfrm>
        <a:graphic>
          <a:graphicData uri="http://schemas.openxmlformats.org/drawingml/2006/table">
            <a:tbl>
              <a:tblPr firstRow="1" bandRow="1">
                <a:effectLst/>
                <a:tableStyleId>{00A15C55-8517-42AA-B614-E9B94910E393}</a:tableStyleId>
              </a:tblPr>
              <a:tblGrid>
                <a:gridCol w="865990"/>
                <a:gridCol w="1008112"/>
                <a:gridCol w="792088"/>
                <a:gridCol w="864096"/>
                <a:gridCol w="905312"/>
              </a:tblGrid>
              <a:tr h="339225">
                <a:tc>
                  <a:txBody>
                    <a:bodyPr/>
                    <a:lstStyle/>
                    <a:p>
                      <a:pPr algn="ctr"/>
                      <a:r>
                        <a:rPr lang="de-AT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userID</a:t>
                      </a:r>
                      <a:endParaRPr lang="de-AT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3192C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FQDN</a:t>
                      </a:r>
                      <a:endParaRPr lang="de-AT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3192C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IP</a:t>
                      </a:r>
                      <a:endParaRPr lang="de-AT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3192C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start</a:t>
                      </a:r>
                      <a:endParaRPr lang="de-AT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3192C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end</a:t>
                      </a:r>
                      <a:endParaRPr lang="de-AT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3192C1"/>
                    </a:solidFill>
                  </a:tcPr>
                </a:tc>
              </a:tr>
              <a:tr h="370220">
                <a:tc>
                  <a:txBody>
                    <a:bodyPr/>
                    <a:lstStyle/>
                    <a:p>
                      <a:r>
                        <a:rPr lang="de-AT" sz="1400" b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user #1</a:t>
                      </a:r>
                      <a:endParaRPr lang="de-AT" sz="14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BCDDE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AT" sz="1100" b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mm2.whatsapp.net</a:t>
                      </a:r>
                      <a:endParaRPr lang="de-AT" sz="11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BCDDE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AT" sz="1400" b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1.1.1.1</a:t>
                      </a:r>
                      <a:endParaRPr lang="de-AT" sz="14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BCDDE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AT" sz="1100" b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14041347</a:t>
                      </a:r>
                      <a:endParaRPr lang="de-AT" sz="11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BCDDE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AT" sz="1100" b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14041349</a:t>
                      </a:r>
                      <a:endParaRPr lang="de-AT" sz="11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BCDDEE"/>
                    </a:solidFill>
                  </a:tcPr>
                </a:tc>
              </a:tr>
              <a:tr h="370220">
                <a:tc>
                  <a:txBody>
                    <a:bodyPr/>
                    <a:lstStyle/>
                    <a:p>
                      <a:r>
                        <a:rPr lang="de-AT" sz="1400" b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user #2</a:t>
                      </a:r>
                      <a:endParaRPr lang="de-AT" sz="14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BCDDE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AT" sz="1100" b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c1.whatsapp.net</a:t>
                      </a:r>
                      <a:endParaRPr lang="de-AT" sz="11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BCDDE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AT" sz="1400" b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2.2.2.2</a:t>
                      </a:r>
                      <a:endParaRPr lang="de-AT" sz="14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BCDDE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AT" sz="1100" b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14030424</a:t>
                      </a:r>
                      <a:endParaRPr lang="de-AT" sz="11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BCDDE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AT" sz="1100" b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14031288</a:t>
                      </a:r>
                      <a:endParaRPr lang="de-AT" sz="11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BCDDEE"/>
                    </a:solidFill>
                  </a:tcPr>
                </a:tc>
              </a:tr>
              <a:tr h="295075">
                <a:tc>
                  <a:txBody>
                    <a:bodyPr/>
                    <a:lstStyle/>
                    <a:p>
                      <a:pPr algn="ctr"/>
                      <a:r>
                        <a:rPr lang="de-AT" sz="1400" b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...</a:t>
                      </a:r>
                      <a:endParaRPr lang="de-AT" sz="14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BCDD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400" b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...</a:t>
                      </a:r>
                      <a:endParaRPr lang="de-AT" sz="14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BCDD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400" b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...</a:t>
                      </a:r>
                      <a:endParaRPr lang="de-AT" sz="14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BCDD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400" b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...</a:t>
                      </a:r>
                      <a:endParaRPr lang="de-AT" sz="14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BCDD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400" b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...</a:t>
                      </a:r>
                      <a:endParaRPr lang="de-AT" sz="14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BCDDEE"/>
                    </a:solidFill>
                  </a:tcPr>
                </a:tc>
              </a:tr>
            </a:tbl>
          </a:graphicData>
        </a:graphic>
      </p:graphicFrame>
      <p:sp>
        <p:nvSpPr>
          <p:cNvPr id="28" name="TextBox 27"/>
          <p:cNvSpPr txBox="1"/>
          <p:nvPr/>
        </p:nvSpPr>
        <p:spPr>
          <a:xfrm>
            <a:off x="6205602" y="4174148"/>
            <a:ext cx="1608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800" dirty="0" smtClean="0">
                <a:solidFill>
                  <a:srgbClr val="3192C1"/>
                </a:solidFill>
              </a:rPr>
              <a:t>local mapping</a:t>
            </a:r>
            <a:endParaRPr lang="de-AT" sz="1800" dirty="0">
              <a:solidFill>
                <a:srgbClr val="3192C1"/>
              </a:solidFill>
            </a:endParaRPr>
          </a:p>
        </p:txBody>
      </p:sp>
      <p:sp>
        <p:nvSpPr>
          <p:cNvPr id="29" name="Right Arrow 28"/>
          <p:cNvSpPr/>
          <p:nvPr/>
        </p:nvSpPr>
        <p:spPr bwMode="auto">
          <a:xfrm>
            <a:off x="4552770" y="4210223"/>
            <a:ext cx="1620000" cy="333257"/>
          </a:xfrm>
          <a:prstGeom prst="rightArrow">
            <a:avLst/>
          </a:prstGeom>
          <a:solidFill>
            <a:srgbClr val="FF0000"/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AT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1" name="Right Brace 30"/>
          <p:cNvSpPr/>
          <p:nvPr/>
        </p:nvSpPr>
        <p:spPr bwMode="auto">
          <a:xfrm rot="16200000">
            <a:off x="8275861" y="1738650"/>
            <a:ext cx="252000" cy="1728000"/>
          </a:xfrm>
          <a:prstGeom prst="rightBrace">
            <a:avLst>
              <a:gd name="adj1" fmla="val 48651"/>
              <a:gd name="adj2" fmla="val 50000"/>
            </a:avLst>
          </a:prstGeom>
          <a:noFill/>
          <a:ln w="47625" cap="flat" cmpd="sng" algn="ctr">
            <a:solidFill>
              <a:srgbClr val="3192C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AT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7447373" y="2184397"/>
            <a:ext cx="19960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600" dirty="0" smtClean="0">
                <a:solidFill>
                  <a:srgbClr val="3192C1"/>
                </a:solidFill>
              </a:rPr>
              <a:t>validity period (TTL)</a:t>
            </a:r>
          </a:p>
        </p:txBody>
      </p:sp>
      <p:pic>
        <p:nvPicPr>
          <p:cNvPr id="30" name="Picture 29" descr="Vivisecting WhatsApp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31519"/>
            <a:ext cx="1073200" cy="909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8121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26" grpId="0"/>
      <p:bldP spid="28" grpId="0"/>
      <p:bldP spid="29" grpId="0" animBg="1"/>
      <p:bldP spid="31" grpId="0" animBg="1"/>
      <p:bldP spid="3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Vivisecting WhatsApp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31519"/>
            <a:ext cx="1073200" cy="909887"/>
          </a:xfrm>
          <a:prstGeom prst="rect">
            <a:avLst/>
          </a:prstGeom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090134" y="1628800"/>
            <a:ext cx="4032448" cy="4535016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de-AT" sz="2200" dirty="0" smtClean="0"/>
              <a:t>386 IP adresses used by Whatsapp (chat and media)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de-AT" sz="2200" dirty="0" smtClean="0"/>
              <a:t>All in AS36351 (Softlayer)</a:t>
            </a:r>
            <a:endParaRPr lang="de-AT" sz="22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B6F99350-E9C3-4FD1-9037-2C6ADB47A97A}" type="slidenum">
              <a:rPr lang="en-US" smtClean="0"/>
              <a:pPr>
                <a:defRPr/>
              </a:pPr>
              <a:t>8</a:t>
            </a:fld>
            <a:r>
              <a:rPr lang="en-US" smtClean="0"/>
              <a:t> -</a:t>
            </a:r>
            <a:endParaRPr lang="en-US" dirty="0"/>
          </a:p>
        </p:txBody>
      </p:sp>
      <p:sp>
        <p:nvSpPr>
          <p:cNvPr id="5" name="Title 3"/>
          <p:cNvSpPr>
            <a:spLocks noGrp="1"/>
          </p:cNvSpPr>
          <p:nvPr>
            <p:ph type="title"/>
          </p:nvPr>
        </p:nvSpPr>
        <p:spPr>
          <a:xfrm>
            <a:off x="738188" y="274638"/>
            <a:ext cx="6735092" cy="796925"/>
          </a:xfrm>
        </p:spPr>
        <p:txBody>
          <a:bodyPr/>
          <a:lstStyle/>
          <a:p>
            <a:r>
              <a:rPr lang="de-AT" sz="2400" b="1" dirty="0" smtClean="0"/>
              <a:t>Revealing Hosting Infrastructure</a:t>
            </a:r>
            <a:br>
              <a:rPr lang="de-AT" sz="2400" b="1" dirty="0" smtClean="0"/>
            </a:br>
            <a:r>
              <a:rPr lang="de-AT" sz="2000" dirty="0" smtClean="0"/>
              <a:t>Through large-scale passive measurements</a:t>
            </a:r>
            <a:endParaRPr lang="de-AT" sz="2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188" y="1268760"/>
            <a:ext cx="4142804" cy="356083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3063" y="2708920"/>
            <a:ext cx="3386590" cy="1337119"/>
          </a:xfrm>
          <a:prstGeom prst="rect">
            <a:avLst/>
          </a:prstGeom>
        </p:spPr>
      </p:pic>
      <p:graphicFrame>
        <p:nvGraphicFramePr>
          <p:cNvPr id="11" name="Table 10"/>
          <p:cNvGraphicFramePr>
            <a:graphicFrameLocks noGrp="1"/>
          </p:cNvGraphicFramePr>
          <p:nvPr>
            <p:extLst/>
          </p:nvPr>
        </p:nvGraphicFramePr>
        <p:xfrm>
          <a:off x="766586" y="4792517"/>
          <a:ext cx="8243887" cy="1257972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472904"/>
                <a:gridCol w="1332148"/>
                <a:gridCol w="1530210"/>
                <a:gridCol w="1532669"/>
                <a:gridCol w="1375956"/>
              </a:tblGrid>
              <a:tr h="516292">
                <a:tc>
                  <a:txBody>
                    <a:bodyPr/>
                    <a:lstStyle/>
                    <a:p>
                      <a:r>
                        <a:rPr lang="de-AT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Service/AS</a:t>
                      </a:r>
                      <a:endParaRPr lang="de-AT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3192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3192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92C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AT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#IPs</a:t>
                      </a:r>
                      <a:endParaRPr lang="de-AT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3192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92C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AT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# /24</a:t>
                      </a:r>
                      <a:endParaRPr lang="de-AT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3192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92C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AT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# /16</a:t>
                      </a:r>
                      <a:endParaRPr lang="de-AT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3192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92C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AT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# /8</a:t>
                      </a:r>
                      <a:endParaRPr lang="de-AT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3192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3192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92C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AT" b="1" dirty="0" smtClean="0">
                          <a:solidFill>
                            <a:srgbClr val="3192C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WhatsApp</a:t>
                      </a:r>
                      <a:endParaRPr lang="de-AT" b="1" dirty="0">
                        <a:solidFill>
                          <a:srgbClr val="3192C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3192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3192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3192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AT" b="1" dirty="0" smtClean="0">
                          <a:solidFill>
                            <a:srgbClr val="3192C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386</a:t>
                      </a:r>
                      <a:endParaRPr lang="de-AT" b="1" dirty="0">
                        <a:solidFill>
                          <a:srgbClr val="3192C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3192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3192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3192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AT" b="1" dirty="0" smtClean="0">
                          <a:solidFill>
                            <a:srgbClr val="3192C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51</a:t>
                      </a:r>
                      <a:endParaRPr lang="de-AT" b="1" dirty="0">
                        <a:solidFill>
                          <a:srgbClr val="3192C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3192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3192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3192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AT" b="1" dirty="0" smtClean="0">
                          <a:solidFill>
                            <a:srgbClr val="3192C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30</a:t>
                      </a:r>
                      <a:endParaRPr lang="de-AT" b="1" dirty="0">
                        <a:solidFill>
                          <a:srgbClr val="3192C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3192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3192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3192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AT" b="1" dirty="0" smtClean="0">
                          <a:solidFill>
                            <a:srgbClr val="3192C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24</a:t>
                      </a:r>
                      <a:endParaRPr lang="de-AT" b="1" dirty="0">
                        <a:solidFill>
                          <a:srgbClr val="3192C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3192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3192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3192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AT" b="1" dirty="0" smtClean="0">
                          <a:solidFill>
                            <a:srgbClr val="3192C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SoftLayer</a:t>
                      </a:r>
                      <a:r>
                        <a:rPr lang="de-AT" b="1" baseline="0" dirty="0" smtClean="0">
                          <a:solidFill>
                            <a:srgbClr val="3192C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(AS36351)</a:t>
                      </a:r>
                      <a:endParaRPr lang="de-AT" b="1" dirty="0">
                        <a:solidFill>
                          <a:srgbClr val="3192C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3192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3192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3192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3192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AT" b="1" dirty="0" smtClean="0">
                          <a:solidFill>
                            <a:srgbClr val="3192C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1364480</a:t>
                      </a:r>
                      <a:endParaRPr lang="de-AT" b="1" dirty="0">
                        <a:solidFill>
                          <a:srgbClr val="3192C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3192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3192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3192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3192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AT" b="1" dirty="0" smtClean="0">
                          <a:solidFill>
                            <a:srgbClr val="3192C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5330</a:t>
                      </a:r>
                      <a:endParaRPr lang="de-AT" b="1" dirty="0">
                        <a:solidFill>
                          <a:srgbClr val="3192C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3192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3192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3192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3192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AT" b="1" dirty="0" smtClean="0">
                          <a:solidFill>
                            <a:srgbClr val="3192C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106</a:t>
                      </a:r>
                      <a:endParaRPr lang="de-AT" b="1" dirty="0">
                        <a:solidFill>
                          <a:srgbClr val="3192C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3192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3192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3192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3192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AT" b="1" dirty="0" smtClean="0">
                          <a:solidFill>
                            <a:srgbClr val="3192C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42</a:t>
                      </a:r>
                      <a:endParaRPr lang="de-AT" b="1" dirty="0">
                        <a:solidFill>
                          <a:srgbClr val="3192C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3192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3192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3192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3192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671007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5640818" y="1994619"/>
            <a:ext cx="4136718" cy="24424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E80202"/>
              </a:buClr>
              <a:buSzPct val="65000"/>
              <a:buFont typeface="Wingdings" pitchFamily="2" charset="2"/>
              <a:buChar char="n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69925" indent="-3254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E80202"/>
              </a:buClr>
              <a:buSzPct val="60000"/>
              <a:buFont typeface="Wingdings" pitchFamily="2" charset="2"/>
              <a:buChar char="q"/>
              <a:defRPr sz="2600">
                <a:solidFill>
                  <a:schemeClr val="tx1"/>
                </a:solidFill>
                <a:latin typeface="+mn-lt"/>
              </a:defRPr>
            </a:lvl2pPr>
            <a:lvl3pPr marL="1022350" indent="-3508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E80202"/>
              </a:buClr>
              <a:buSzPct val="65000"/>
              <a:buFont typeface="Wingdings" pitchFamily="2" charset="2"/>
              <a:buChar char="n"/>
              <a:defRPr sz="2200">
                <a:solidFill>
                  <a:schemeClr val="tx1"/>
                </a:solidFill>
                <a:latin typeface="+mn-lt"/>
              </a:defRPr>
            </a:lvl3pPr>
            <a:lvl4pPr marL="1339850" indent="-315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" pitchFamily="2" charset="2"/>
              <a:buChar char="v"/>
              <a:defRPr sz="2000">
                <a:solidFill>
                  <a:schemeClr val="tx1"/>
                </a:solidFill>
                <a:latin typeface="+mn-lt"/>
              </a:defRPr>
            </a:lvl4pPr>
            <a:lvl5pPr marL="1681163" indent="-3397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Arial" pitchFamily="34" charset="0"/>
              <a:buChar char="­"/>
              <a:defRPr sz="2000">
                <a:solidFill>
                  <a:schemeClr val="tx1"/>
                </a:solidFill>
                <a:latin typeface="+mn-lt"/>
              </a:defRPr>
            </a:lvl5pPr>
            <a:lvl6pPr marL="21383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Arial" charset="0"/>
              <a:buChar char="­"/>
              <a:defRPr sz="2000">
                <a:solidFill>
                  <a:schemeClr val="tx1"/>
                </a:solidFill>
                <a:latin typeface="+mn-lt"/>
              </a:defRPr>
            </a:lvl6pPr>
            <a:lvl7pPr marL="25955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Arial" charset="0"/>
              <a:buChar char="­"/>
              <a:defRPr sz="2000">
                <a:solidFill>
                  <a:schemeClr val="tx1"/>
                </a:solidFill>
                <a:latin typeface="+mn-lt"/>
              </a:defRPr>
            </a:lvl7pPr>
            <a:lvl8pPr marL="30527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Arial" charset="0"/>
              <a:buChar char="­"/>
              <a:defRPr sz="2000">
                <a:solidFill>
                  <a:schemeClr val="tx1"/>
                </a:solidFill>
                <a:latin typeface="+mn-lt"/>
              </a:defRPr>
            </a:lvl8pPr>
            <a:lvl9pPr marL="35099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Arial" charset="0"/>
              <a:buChar char="­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buClr>
                <a:srgbClr val="3192C1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2200" kern="0" dirty="0" smtClean="0">
                <a:latin typeface="Arial" panose="020B0604020202020204" pitchFamily="34" charset="0"/>
                <a:cs typeface="Arial" panose="020B0604020202020204" pitchFamily="34" charset="0"/>
              </a:rPr>
              <a:t>~400 IP addresses in </a:t>
            </a:r>
            <a:r>
              <a:rPr lang="en-US" sz="2200" kern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Softlayer</a:t>
            </a:r>
            <a:r>
              <a:rPr lang="en-US" sz="2200" kern="0" dirty="0" smtClean="0">
                <a:latin typeface="Arial" panose="020B0604020202020204" pitchFamily="34" charset="0"/>
                <a:cs typeface="Arial" panose="020B0604020202020204" pitchFamily="34" charset="0"/>
              </a:rPr>
              <a:t> AS</a:t>
            </a:r>
            <a:endParaRPr lang="en-US" sz="2200" kern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>
                <a:srgbClr val="3192C1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2200" kern="0" dirty="0" smtClean="0">
                <a:latin typeface="Arial" panose="020B0604020202020204" pitchFamily="34" charset="0"/>
                <a:cs typeface="Arial" panose="020B0604020202020204" pitchFamily="34" charset="0"/>
              </a:rPr>
              <a:t>Two big steps in RTT distribution at: </a:t>
            </a:r>
          </a:p>
          <a:p>
            <a:pPr lvl="1">
              <a:buClr>
                <a:srgbClr val="3192C1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1800" kern="0" dirty="0" smtClean="0">
                <a:latin typeface="Arial" panose="020B0604020202020204" pitchFamily="34" charset="0"/>
                <a:cs typeface="Arial" panose="020B0604020202020204" pitchFamily="34" charset="0"/>
              </a:rPr>
              <a:t>106ms </a:t>
            </a:r>
          </a:p>
          <a:p>
            <a:pPr lvl="1">
              <a:buClr>
                <a:srgbClr val="3192C1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1800" kern="0" dirty="0" smtClean="0">
                <a:latin typeface="Arial" panose="020B0604020202020204" pitchFamily="34" charset="0"/>
                <a:cs typeface="Arial" panose="020B0604020202020204" pitchFamily="34" charset="0"/>
              </a:rPr>
              <a:t>114ms</a:t>
            </a:r>
          </a:p>
          <a:p>
            <a:pPr>
              <a:buClr>
                <a:srgbClr val="3192C1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2200" kern="0" dirty="0" smtClean="0">
                <a:latin typeface="Arial" panose="020B0604020202020204" pitchFamily="34" charset="0"/>
                <a:cs typeface="Arial" panose="020B0604020202020204" pitchFamily="34" charset="0"/>
              </a:rPr>
              <a:t>Localized by </a:t>
            </a:r>
            <a:r>
              <a:rPr lang="en-US" sz="2200" kern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MaxMind</a:t>
            </a:r>
            <a:r>
              <a:rPr lang="en-US" sz="2200" kern="0" dirty="0" smtClean="0">
                <a:latin typeface="Arial" panose="020B0604020202020204" pitchFamily="34" charset="0"/>
                <a:cs typeface="Arial" panose="020B0604020202020204" pitchFamily="34" charset="0"/>
              </a:rPr>
              <a:t> in:</a:t>
            </a:r>
          </a:p>
          <a:p>
            <a:pPr lvl="1">
              <a:buClr>
                <a:srgbClr val="3192C1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1800" b="1" kern="0" dirty="0" smtClean="0">
                <a:latin typeface="Arial" panose="020B0604020202020204" pitchFamily="34" charset="0"/>
                <a:cs typeface="Arial" panose="020B0604020202020204" pitchFamily="34" charset="0"/>
              </a:rPr>
              <a:t>Houston</a:t>
            </a:r>
            <a:endParaRPr lang="en-US" sz="1800" kern="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Clr>
                <a:srgbClr val="3192C1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1800" b="1" kern="0" dirty="0" smtClean="0">
                <a:latin typeface="Arial" panose="020B0604020202020204" pitchFamily="34" charset="0"/>
                <a:cs typeface="Arial" panose="020B0604020202020204" pitchFamily="34" charset="0"/>
              </a:rPr>
              <a:t>Dallas</a:t>
            </a:r>
            <a:endParaRPr lang="en-US" sz="1800" kern="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>
                <a:srgbClr val="3192C1"/>
              </a:buClr>
              <a:buSzPct val="100000"/>
              <a:buFont typeface="Wingdings" panose="05000000000000000000" pitchFamily="2" charset="2"/>
              <a:buChar char="§"/>
            </a:pPr>
            <a:endParaRPr lang="en-US" sz="2200" kern="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69" t="16127" r="28969" b="16127"/>
          <a:stretch/>
        </p:blipFill>
        <p:spPr>
          <a:xfrm>
            <a:off x="7683498" y="3982902"/>
            <a:ext cx="1194069" cy="473122"/>
          </a:xfrm>
          <a:prstGeom prst="rect">
            <a:avLst/>
          </a:prstGeom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742950" y="1219200"/>
            <a:ext cx="8420100" cy="1057672"/>
          </a:xfrm>
        </p:spPr>
        <p:txBody>
          <a:bodyPr/>
          <a:lstStyle/>
          <a:p>
            <a:pPr marL="0" indent="0">
              <a:buNone/>
            </a:pPr>
            <a:r>
              <a:rPr lang="de-AT" sz="2000" dirty="0" smtClean="0"/>
              <a:t>Localization of servers through RTT measurements</a:t>
            </a:r>
            <a:endParaRPr lang="de-AT" sz="2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- </a:t>
            </a:r>
            <a:fld id="{B6F99350-E9C3-4FD1-9037-2C6ADB47A97A}" type="slidenum">
              <a:rPr lang="en-US" smtClean="0"/>
              <a:pPr>
                <a:defRPr/>
              </a:pPr>
              <a:t>9</a:t>
            </a:fld>
            <a:r>
              <a:rPr lang="en-US" smtClean="0"/>
              <a:t> -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931" y="1855056"/>
            <a:ext cx="5321808" cy="3950208"/>
          </a:xfrm>
          <a:prstGeom prst="rect">
            <a:avLst/>
          </a:prstGeom>
        </p:spPr>
      </p:pic>
      <p:sp>
        <p:nvSpPr>
          <p:cNvPr id="8" name="Title 3"/>
          <p:cNvSpPr>
            <a:spLocks noGrp="1"/>
          </p:cNvSpPr>
          <p:nvPr>
            <p:ph type="title"/>
          </p:nvPr>
        </p:nvSpPr>
        <p:spPr>
          <a:xfrm>
            <a:off x="738188" y="274638"/>
            <a:ext cx="6735092" cy="796925"/>
          </a:xfrm>
        </p:spPr>
        <p:txBody>
          <a:bodyPr/>
          <a:lstStyle/>
          <a:p>
            <a:r>
              <a:rPr lang="de-AT" sz="2400" b="1" dirty="0" smtClean="0"/>
              <a:t>Revealing Hosting Infrastructure</a:t>
            </a:r>
            <a:br>
              <a:rPr lang="de-AT" sz="2400" b="1" dirty="0" smtClean="0"/>
            </a:br>
            <a:r>
              <a:rPr lang="de-AT" sz="2000" dirty="0" smtClean="0"/>
              <a:t>Through large-scale passive measurements</a:t>
            </a:r>
            <a:endParaRPr lang="de-AT" sz="2400" dirty="0"/>
          </a:p>
        </p:txBody>
      </p:sp>
      <p:pic>
        <p:nvPicPr>
          <p:cNvPr id="9" name="Picture 8" descr="Vivisecting WhatsApp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31519"/>
            <a:ext cx="1073200" cy="909887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 bwMode="auto">
          <a:xfrm>
            <a:off x="2216696" y="3672965"/>
            <a:ext cx="720080" cy="1988283"/>
          </a:xfrm>
          <a:prstGeom prst="rect">
            <a:avLst/>
          </a:prstGeom>
          <a:solidFill>
            <a:schemeClr val="bg1">
              <a:lumMod val="85000"/>
              <a:alpha val="41000"/>
            </a:schemeClr>
          </a:solidFill>
          <a:ln w="41275" cap="flat" cmpd="sng" algn="ctr">
            <a:solidFill>
              <a:srgbClr val="3192C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AT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3883677" y="1994619"/>
            <a:ext cx="720080" cy="1988283"/>
          </a:xfrm>
          <a:prstGeom prst="rect">
            <a:avLst/>
          </a:prstGeom>
          <a:solidFill>
            <a:schemeClr val="bg1">
              <a:lumMod val="85000"/>
              <a:alpha val="41000"/>
            </a:schemeClr>
          </a:solidFill>
          <a:ln w="41275" cap="flat" cmpd="sng" algn="ctr">
            <a:solidFill>
              <a:srgbClr val="3192C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AT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76811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 animBg="1"/>
    </p:bldLst>
  </p:timing>
</p:sld>
</file>

<file path=ppt/theme/theme1.xml><?xml version="1.0" encoding="utf-8"?>
<a:theme xmlns:a="http://schemas.openxmlformats.org/drawingml/2006/main" name="FTW Slides Template 2011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FFFFFF"/>
      </a:accent1>
      <a:accent2>
        <a:srgbClr val="00AE00"/>
      </a:accent2>
      <a:accent3>
        <a:srgbClr val="FFFFFF"/>
      </a:accent3>
      <a:accent4>
        <a:srgbClr val="000000"/>
      </a:accent4>
      <a:accent5>
        <a:srgbClr val="FFFFFF"/>
      </a:accent5>
      <a:accent6>
        <a:srgbClr val="009D00"/>
      </a:accent6>
      <a:hlink>
        <a:srgbClr val="FC0128"/>
      </a:hlink>
      <a:folHlink>
        <a:srgbClr val="CECECE"/>
      </a:folHlink>
    </a:clrScheme>
    <a:fontScheme name="ftw_template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altLang="de-DE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altLang="de-DE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ftw_template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ftw_templat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ftw_template 3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ftw_template 4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ftw_template 5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ftw_template 6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ftw_template 7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FTW Slides Template 2011</Template>
  <TotalTime>1</TotalTime>
  <Pages>3</Pages>
  <Words>1497</Words>
  <Application>Microsoft Macintosh PowerPoint</Application>
  <PresentationFormat>A4 Paper (210x297 mm)</PresentationFormat>
  <Paragraphs>307</Paragraphs>
  <Slides>23</Slides>
  <Notes>1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5" baseType="lpstr">
      <vt:lpstr>FTW Slides Template 2011</vt:lpstr>
      <vt:lpstr>Acrobat Document</vt:lpstr>
      <vt:lpstr>PowerPoint Presentation</vt:lpstr>
      <vt:lpstr>WhatsApp overview</vt:lpstr>
      <vt:lpstr>Outline</vt:lpstr>
      <vt:lpstr>Outline</vt:lpstr>
      <vt:lpstr>Reverse engineering Whatsapp naming scheme Hybrid measurements</vt:lpstr>
      <vt:lpstr>Passive probes network architecture</vt:lpstr>
      <vt:lpstr>Classification of TCP flows Collect DNS requests from passive traces</vt:lpstr>
      <vt:lpstr>Revealing Hosting Infrastructure Through large-scale passive measurements</vt:lpstr>
      <vt:lpstr>Revealing Hosting Infrastructure Through large-scale passive measurements</vt:lpstr>
      <vt:lpstr>Revealing Hosting Infrastructure Through large-scale passive measurements</vt:lpstr>
      <vt:lpstr>Whatsapp traffic characteristics flow size and throughput</vt:lpstr>
      <vt:lpstr>Whatsapp traffic characteristics flow duration with OS breakdown</vt:lpstr>
      <vt:lpstr>RIPE Atlas infrastructure for geo-distributed active measurements</vt:lpstr>
      <vt:lpstr>Hosting infrastructure „stability“ Geographical distributed active measurements</vt:lpstr>
      <vt:lpstr>Outline</vt:lpstr>
      <vt:lpstr>Quality of Experience (QoE) Measuring Mean Opinion Score (MOS) through user tests</vt:lpstr>
      <vt:lpstr>Quality of Experience (QoE) in the large scale measurements</vt:lpstr>
      <vt:lpstr>Outline</vt:lpstr>
      <vt:lpstr>The big 5-hours outage (Feb. 22nd, 2014) press reaction</vt:lpstr>
      <vt:lpstr>The big outage (Feb. 22nd, 2014) as seen from passive measurements and social feeds</vt:lpstr>
      <vt:lpstr>Conclusions</vt:lpstr>
      <vt:lpstr>PowerPoint Presentation</vt:lpstr>
      <vt:lpstr>The big outage (Feb. 22nd, 2014) as seen from passive measurements and social feeds</vt:lpstr>
    </vt:vector>
  </TitlesOfParts>
  <Company>TU Wien - Campusversion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Anomaly Detection and Diagnosis in CDNs</dc:title>
  <dc:creator>Pierdomenico Fiadino</dc:creator>
  <cp:keywords>phd;fiadino;networks;cnd;anomaly detection;network analytics;mplane</cp:keywords>
  <cp:lastModifiedBy>Pierdomenico Fiadino</cp:lastModifiedBy>
  <cp:revision>451</cp:revision>
  <cp:lastPrinted>1999-03-18T09:32:52Z</cp:lastPrinted>
  <dcterms:created xsi:type="dcterms:W3CDTF">2013-10-04T13:21:12Z</dcterms:created>
  <dcterms:modified xsi:type="dcterms:W3CDTF">2015-04-19T19:46:10Z</dcterms:modified>
</cp:coreProperties>
</file>